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57" r:id="rId3"/>
    <p:sldId id="270" r:id="rId4"/>
    <p:sldId id="260" r:id="rId5"/>
    <p:sldId id="262" r:id="rId6"/>
    <p:sldId id="269" r:id="rId7"/>
    <p:sldId id="268" r:id="rId8"/>
    <p:sldId id="261" r:id="rId9"/>
    <p:sldId id="263" r:id="rId10"/>
    <p:sldId id="264" r:id="rId11"/>
    <p:sldId id="265" r:id="rId12"/>
  </p:sldIdLst>
  <p:sldSz cx="12192000" cy="6858000"/>
  <p:notesSz cx="6797675" cy="9926638"/>
  <p:embeddedFontLst>
    <p:embeddedFont>
      <p:font typeface="Calibri Light" panose="020F0302020204030204" pitchFamily="34" charset="0"/>
      <p:regular r:id="rId14"/>
      <p:italic r:id="rId15"/>
    </p:embeddedFont>
    <p:embeddedFont>
      <p:font typeface="Amatic SC" panose="020B0604020202020204" charset="-79"/>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F"/>
    <a:srgbClr val="FFEFFF"/>
    <a:srgbClr val="FFCCFF"/>
    <a:srgbClr val="CC66FF"/>
    <a:srgbClr val="E6E5FB"/>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132" autoAdjust="0"/>
    <p:restoredTop sz="87774" autoAdjust="0"/>
  </p:normalViewPr>
  <p:slideViewPr>
    <p:cSldViewPr snapToGrid="0">
      <p:cViewPr varScale="1">
        <p:scale>
          <a:sx n="64" d="100"/>
          <a:sy n="64" d="100"/>
        </p:scale>
        <p:origin x="1398" y="3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20/05/2025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280501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9</a:t>
            </a:fld>
            <a:endParaRPr lang="en-GB"/>
          </a:p>
        </p:txBody>
      </p:sp>
    </p:spTree>
    <p:extLst>
      <p:ext uri="{BB962C8B-B14F-4D97-AF65-F5344CB8AC3E}">
        <p14:creationId xmlns:p14="http://schemas.microsoft.com/office/powerpoint/2010/main" val="225964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136969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20/05/2025</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20/05/2025</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2.wdp"/><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1.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2936671" y="-1319450"/>
            <a:ext cx="11146672" cy="394314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a:t>
            </a:r>
            <a:r>
              <a:rPr lang="en-US" sz="7200" dirty="0" smtClean="0">
                <a:latin typeface="Amatic SC" panose="00000500000000000000" pitchFamily="2" charset="-79"/>
                <a:cs typeface="Amatic SC" panose="00000500000000000000" pitchFamily="2" charset="-79"/>
              </a:rPr>
              <a:t>Plan</a:t>
            </a:r>
            <a:endParaRPr lang="en-GB" sz="7200" dirty="0">
              <a:latin typeface="Amatic SC" panose="00000500000000000000" pitchFamily="2" charset="-79"/>
              <a:cs typeface="Amatic SC" panose="00000500000000000000" pitchFamily="2" charset="-79"/>
            </a:endParaRPr>
          </a:p>
        </p:txBody>
      </p:sp>
      <p:pic>
        <p:nvPicPr>
          <p:cNvPr id="5" name="Picture 4">
            <a:extLst>
              <a:ext uri="{FF2B5EF4-FFF2-40B4-BE49-F238E27FC236}">
                <a16:creationId xmlns:a16="http://schemas.microsoft.com/office/drawing/2014/main" id="{DF46A0A6-3090-4DD9-8869-A179A31F04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197730">
            <a:off x="86054" y="2430362"/>
            <a:ext cx="1192809" cy="386669"/>
          </a:xfrm>
          <a:prstGeom prst="rect">
            <a:avLst/>
          </a:prstGeom>
        </p:spPr>
      </p:pic>
      <p:sp>
        <p:nvSpPr>
          <p:cNvPr id="8" name="TextBox 7">
            <a:extLst>
              <a:ext uri="{FF2B5EF4-FFF2-40B4-BE49-F238E27FC236}">
                <a16:creationId xmlns:a16="http://schemas.microsoft.com/office/drawing/2014/main" id="{26423087-9BE2-4DE3-9A6C-B07225FFFFA9}"/>
              </a:ext>
            </a:extLst>
          </p:cNvPr>
          <p:cNvSpPr txBox="1"/>
          <p:nvPr/>
        </p:nvSpPr>
        <p:spPr>
          <a:xfrm>
            <a:off x="4722998" y="985063"/>
            <a:ext cx="7324767" cy="1754326"/>
          </a:xfrm>
          <a:prstGeom prst="rect">
            <a:avLst/>
          </a:prstGeom>
          <a:noFill/>
        </p:spPr>
        <p:txBody>
          <a:bodyPr wrap="square">
            <a:spAutoFit/>
          </a:bodyPr>
          <a:lstStyle/>
          <a:p>
            <a:pPr algn="ctr"/>
            <a:r>
              <a:rPr lang="en-GB" dirty="0">
                <a:solidFill>
                  <a:schemeClr val="accent6">
                    <a:lumMod val="75000"/>
                  </a:schemeClr>
                </a:solidFill>
              </a:rPr>
              <a:t>At St. Peter’s, we plan for a variety of activities and experiences for the children to develop and build on their skills and knowledge throughout the year, through explicit teaching and explorative play. </a:t>
            </a:r>
            <a:endParaRPr lang="en-GB" dirty="0" smtClean="0">
              <a:solidFill>
                <a:schemeClr val="accent6">
                  <a:lumMod val="75000"/>
                </a:schemeClr>
              </a:solidFill>
            </a:endParaRPr>
          </a:p>
          <a:p>
            <a:endParaRPr lang="en-GB" dirty="0">
              <a:solidFill>
                <a:schemeClr val="accent6">
                  <a:lumMod val="75000"/>
                </a:schemeClr>
              </a:solidFill>
            </a:endParaRPr>
          </a:p>
          <a:p>
            <a:pPr algn="ctr"/>
            <a:r>
              <a:rPr lang="en-GB" b="1" dirty="0">
                <a:solidFill>
                  <a:schemeClr val="accent6">
                    <a:lumMod val="75000"/>
                  </a:schemeClr>
                </a:solidFill>
              </a:rPr>
              <a:t>St. Peter’s is a caring Christian community, where we LOVE, LEARN and AIM HIGH</a:t>
            </a:r>
            <a:r>
              <a:rPr lang="en-GB" b="1" dirty="0" smtClean="0">
                <a:solidFill>
                  <a:schemeClr val="accent6">
                    <a:lumMod val="75000"/>
                  </a:schemeClr>
                </a:solidFill>
              </a:rPr>
              <a:t>.</a:t>
            </a:r>
            <a:endParaRPr lang="en-GB" dirty="0">
              <a:solidFill>
                <a:schemeClr val="accent6">
                  <a:lumMod val="75000"/>
                </a:schemeClr>
              </a:solidFill>
            </a:endParaRPr>
          </a:p>
        </p:txBody>
      </p:sp>
      <p:pic>
        <p:nvPicPr>
          <p:cNvPr id="9" name="Picture 8" descr="Early Years Foundation Stage (EYFS) and Our Curriculum – Jenny Wren Nursery"/>
          <p:cNvPicPr/>
          <p:nvPr/>
        </p:nvPicPr>
        <p:blipFill>
          <a:blip r:embed="rId3">
            <a:extLst>
              <a:ext uri="{28A0092B-C50C-407E-A947-70E740481C1C}">
                <a14:useLocalDpi xmlns:a14="http://schemas.microsoft.com/office/drawing/2010/main" val="0"/>
              </a:ext>
            </a:extLst>
          </a:blip>
          <a:srcRect/>
          <a:stretch>
            <a:fillRect/>
          </a:stretch>
        </p:blipFill>
        <p:spPr bwMode="auto">
          <a:xfrm>
            <a:off x="4943131" y="2875170"/>
            <a:ext cx="6647736" cy="3530054"/>
          </a:xfrm>
          <a:prstGeom prst="rect">
            <a:avLst/>
          </a:prstGeom>
          <a:noFill/>
          <a:ln>
            <a:noFill/>
          </a:ln>
        </p:spPr>
      </p:pic>
      <p:sp>
        <p:nvSpPr>
          <p:cNvPr id="2" name="TextBox 1"/>
          <p:cNvSpPr txBox="1"/>
          <p:nvPr/>
        </p:nvSpPr>
        <p:spPr>
          <a:xfrm>
            <a:off x="550333" y="3134683"/>
            <a:ext cx="4172665" cy="3139321"/>
          </a:xfrm>
          <a:prstGeom prst="rect">
            <a:avLst/>
          </a:prstGeom>
          <a:noFill/>
        </p:spPr>
        <p:txBody>
          <a:bodyPr wrap="square" rtlCol="0">
            <a:spAutoFit/>
          </a:bodyPr>
          <a:lstStyle/>
          <a:p>
            <a:r>
              <a:rPr lang="en-GB" dirty="0" smtClean="0">
                <a:solidFill>
                  <a:schemeClr val="accent6">
                    <a:lumMod val="75000"/>
                  </a:schemeClr>
                </a:solidFill>
              </a:rPr>
              <a:t>At St</a:t>
            </a:r>
            <a:r>
              <a:rPr lang="en-GB" dirty="0">
                <a:solidFill>
                  <a:schemeClr val="accent6">
                    <a:lumMod val="75000"/>
                  </a:schemeClr>
                </a:solidFill>
              </a:rPr>
              <a:t>. Peter’s CE Primary School, the EYFS curriculum is designed to build upon children’s prior </a:t>
            </a:r>
            <a:r>
              <a:rPr lang="en-GB" dirty="0" smtClean="0">
                <a:solidFill>
                  <a:schemeClr val="accent6">
                    <a:lumMod val="75000"/>
                  </a:schemeClr>
                </a:solidFill>
              </a:rPr>
              <a:t>learning. </a:t>
            </a:r>
            <a:r>
              <a:rPr lang="en-GB" dirty="0">
                <a:solidFill>
                  <a:schemeClr val="accent6">
                    <a:lumMod val="75000"/>
                  </a:schemeClr>
                </a:solidFill>
              </a:rPr>
              <a:t>Our curriculum is child centred at its heart, recognising that each child is an individual and comes to school with a wealth of knowledge and cultural experiences. We get to know each individual child and their interests so the learning opportunities that we provide are motivating and inclusive.</a:t>
            </a:r>
          </a:p>
          <a:p>
            <a:endParaRPr lang="en-GB" dirty="0"/>
          </a:p>
        </p:txBody>
      </p:sp>
    </p:spTree>
    <p:extLst>
      <p:ext uri="{BB962C8B-B14F-4D97-AF65-F5344CB8AC3E}">
        <p14:creationId xmlns:p14="http://schemas.microsoft.com/office/powerpoint/2010/main" val="328618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2"/>
            <a:ext cx="10515600" cy="12220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latin typeface="Amatic SC" panose="00000500000000000000" pitchFamily="2" charset="-79"/>
                <a:cs typeface="Amatic SC" panose="00000500000000000000" pitchFamily="2" charset="-79"/>
              </a:rPr>
              <a:t>Reception Long Term Plan </a:t>
            </a:r>
            <a:endParaRPr lang="en-GB" sz="24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160340291"/>
              </p:ext>
            </p:extLst>
          </p:nvPr>
        </p:nvGraphicFramePr>
        <p:xfrm>
          <a:off x="228149" y="377479"/>
          <a:ext cx="11459731" cy="5966172"/>
        </p:xfrm>
        <a:graphic>
          <a:graphicData uri="http://schemas.openxmlformats.org/drawingml/2006/table">
            <a:tbl>
              <a:tblPr firstRow="1" bandRow="1">
                <a:tableStyleId>{5C22544A-7EE6-4342-B048-85BDC9FD1C3A}</a:tableStyleId>
              </a:tblPr>
              <a:tblGrid>
                <a:gridCol w="1566312">
                  <a:extLst>
                    <a:ext uri="{9D8B030D-6E8A-4147-A177-3AD203B41FA5}">
                      <a16:colId xmlns:a16="http://schemas.microsoft.com/office/drawing/2014/main" val="385991600"/>
                    </a:ext>
                  </a:extLst>
                </a:gridCol>
                <a:gridCol w="1707793">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116840">
                  <a:extLst>
                    <a:ext uri="{9D8B030D-6E8A-4147-A177-3AD203B41FA5}">
                      <a16:colId xmlns:a16="http://schemas.microsoft.com/office/drawing/2014/main" val="4046203905"/>
                    </a:ext>
                  </a:extLst>
                </a:gridCol>
                <a:gridCol w="1520578">
                  <a:extLst>
                    <a:ext uri="{9D8B030D-6E8A-4147-A177-3AD203B41FA5}">
                      <a16:colId xmlns:a16="http://schemas.microsoft.com/office/drawing/2014/main" val="3815687554"/>
                    </a:ext>
                  </a:extLst>
                </a:gridCol>
              </a:tblGrid>
              <a:tr h="49516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378653">
                <a:tc>
                  <a:txBody>
                    <a:bodyPr/>
                    <a:lstStyle/>
                    <a:p>
                      <a:pPr algn="ctr"/>
                      <a:r>
                        <a:rPr lang="en-US" sz="1000" b="0" dirty="0">
                          <a:latin typeface="Amatic SC" panose="00000500000000000000" pitchFamily="2" charset="-79"/>
                          <a:cs typeface="Amatic SC" panose="00000500000000000000" pitchFamily="2" charset="-79"/>
                        </a:rPr>
                        <a:t>General Themes </a:t>
                      </a:r>
                      <a:endParaRPr lang="en-GB"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latin typeface="Amatic SC" panose="00000500000000000000" pitchFamily="2" charset="-79"/>
                          <a:cs typeface="Amatic SC" panose="00000500000000000000" pitchFamily="2" charset="-79"/>
                        </a:rPr>
                        <a:t>All about me</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celebrations</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Once upon a time</a:t>
                      </a:r>
                    </a:p>
                    <a:p>
                      <a:pPr algn="ct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000" dirty="0" smtClean="0">
                          <a:latin typeface="Amatic SC" panose="00000500000000000000" pitchFamily="2" charset="-79"/>
                          <a:cs typeface="Amatic SC" panose="00000500000000000000" pitchFamily="2" charset="-79"/>
                        </a:rPr>
                        <a:t>growing</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discoverers</a:t>
                      </a:r>
                    </a:p>
                    <a:p>
                      <a:pPr algn="ct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000" dirty="0" smtClean="0">
                          <a:latin typeface="Amatic SC" panose="00000500000000000000" pitchFamily="2" charset="-79"/>
                          <a:cs typeface="Amatic SC" panose="00000500000000000000" pitchFamily="2" charset="-79"/>
                        </a:rPr>
                        <a:t>All creatures great and small</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786433">
                <a:tc>
                  <a:txBody>
                    <a:bodyPr/>
                    <a:lstStyle/>
                    <a:p>
                      <a:pPr algn="ctr"/>
                      <a:r>
                        <a:rPr lang="en-US" sz="2000" b="1" dirty="0">
                          <a:latin typeface="Amatic SC" panose="00000500000000000000" pitchFamily="2" charset="-79"/>
                          <a:cs typeface="Amatic SC" panose="00000500000000000000" pitchFamily="2" charset="-79"/>
                        </a:rPr>
                        <a:t>Understanding the </a:t>
                      </a:r>
                      <a:r>
                        <a:rPr lang="en-US" sz="2000" b="1" dirty="0" smtClean="0">
                          <a:latin typeface="Amatic SC" panose="00000500000000000000" pitchFamily="2" charset="-79"/>
                          <a:cs typeface="Amatic SC" panose="00000500000000000000" pitchFamily="2" charset="-79"/>
                        </a:rPr>
                        <a:t>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879381019"/>
                  </a:ext>
                </a:extLst>
              </a:tr>
              <a:tr h="24222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Planned Opportunities</a:t>
                      </a:r>
                      <a:r>
                        <a:rPr lang="en-US" sz="1800" b="1" baseline="0" dirty="0" smtClean="0">
                          <a:latin typeface="Amatic SC" panose="00000500000000000000" pitchFamily="2" charset="-79"/>
                          <a:cs typeface="Amatic SC" panose="00000500000000000000" pitchFamily="2" charset="-79"/>
                        </a:rPr>
                        <a:t> to develop </a:t>
                      </a:r>
                      <a:r>
                        <a:rPr lang="en-US" sz="1800" b="1" baseline="0" dirty="0" err="1" smtClean="0">
                          <a:latin typeface="Amatic SC" panose="00000500000000000000" pitchFamily="2" charset="-79"/>
                          <a:cs typeface="Amatic SC" panose="00000500000000000000" pitchFamily="2" charset="-79"/>
                        </a:rPr>
                        <a:t>UtW</a:t>
                      </a:r>
                      <a:r>
                        <a:rPr lang="en-US" sz="1800" b="1" baseline="0" dirty="0" smtClean="0">
                          <a:latin typeface="Amatic SC" panose="00000500000000000000" pitchFamily="2" charset="-79"/>
                          <a:cs typeface="Amatic SC" panose="00000500000000000000" pitchFamily="2" charset="-79"/>
                        </a:rPr>
                        <a:t> skills throughout the year include: </a:t>
                      </a:r>
                      <a:endParaRPr lang="en-US" sz="18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indent="-171450">
                        <a:lnSpc>
                          <a:spcPct val="100000"/>
                        </a:lnSpc>
                        <a:spcBef>
                          <a:spcPts val="0"/>
                        </a:spcBef>
                        <a:spcAft>
                          <a:spcPts val="0"/>
                        </a:spcAft>
                        <a:buFont typeface="Courier New" panose="02070309020205020404" pitchFamily="49" charset="0"/>
                        <a:buChar char="o"/>
                      </a:pPr>
                      <a:r>
                        <a:rPr lang="en-GB" sz="800" b="0" dirty="0" smtClean="0">
                          <a:solidFill>
                            <a:schemeClr val="tx1"/>
                          </a:solidFill>
                          <a:effectLst/>
                          <a:latin typeface="+mn-lt"/>
                          <a:ea typeface="Calibri" panose="020F0502020204030204" pitchFamily="34" charset="0"/>
                          <a:cs typeface="Amatic SC" panose="00000500000000000000" pitchFamily="2" charset="-79"/>
                        </a:rPr>
                        <a:t>Marvellous</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Me boxes: </a:t>
                      </a:r>
                      <a:r>
                        <a:rPr lang="en-GB" sz="800" b="0" dirty="0" smtClean="0">
                          <a:solidFill>
                            <a:schemeClr val="tx1"/>
                          </a:solidFill>
                          <a:effectLst/>
                          <a:latin typeface="+mn-lt"/>
                          <a:ea typeface="Calibri" panose="020F0502020204030204" pitchFamily="34" charset="0"/>
                          <a:cs typeface="Amatic SC" panose="00000500000000000000" pitchFamily="2" charset="-79"/>
                        </a:rPr>
                        <a:t>Identifying </a:t>
                      </a:r>
                      <a:r>
                        <a:rPr lang="en-GB" sz="800" b="0" dirty="0">
                          <a:solidFill>
                            <a:schemeClr val="tx1"/>
                          </a:solidFill>
                          <a:effectLst/>
                          <a:latin typeface="+mn-lt"/>
                          <a:ea typeface="Calibri" panose="020F0502020204030204" pitchFamily="34" charset="0"/>
                          <a:cs typeface="Amatic SC" panose="00000500000000000000" pitchFamily="2" charset="-79"/>
                        </a:rPr>
                        <a:t>their family. Commenting on photos of their family; naming who they can see and of what relation they are to them. </a:t>
                      </a:r>
                      <a:endParaRPr lang="en-GB" sz="800" b="0" dirty="0" smtClean="0">
                        <a:solidFill>
                          <a:schemeClr val="tx1"/>
                        </a:solidFill>
                        <a:effectLst/>
                        <a:latin typeface="+mn-lt"/>
                        <a:ea typeface="Calibri" panose="020F0502020204030204" pitchFamily="34" charset="0"/>
                        <a:cs typeface="Amatic SC" panose="00000500000000000000" pitchFamily="2" charset="-79"/>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Looking at old toys, to make comparisons with toys we</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have now and encourage conversations with parents and grandparents about their favourite toys.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solidFill>
                            <a:schemeClr val="tx1"/>
                          </a:solidFill>
                          <a:latin typeface="+mn-lt"/>
                        </a:rPr>
                        <a:t>Compare and identify How we have changed over time from a baby to school age-</a:t>
                      </a:r>
                      <a:r>
                        <a:rPr lang="en-US" sz="800" baseline="0" dirty="0" smtClean="0">
                          <a:solidFill>
                            <a:schemeClr val="tx1"/>
                          </a:solidFill>
                          <a:latin typeface="+mn-lt"/>
                        </a:rPr>
                        <a:t> looking at baby photos</a:t>
                      </a:r>
                      <a:endParaRPr lang="en-US" sz="800" dirty="0" smtClean="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pPr marL="0" indent="-171450">
                        <a:lnSpc>
                          <a:spcPct val="100000"/>
                        </a:lnSpc>
                        <a:spcBef>
                          <a:spcPts val="0"/>
                        </a:spcBef>
                        <a:spcAft>
                          <a:spcPts val="0"/>
                        </a:spcAft>
                        <a:buFont typeface="Courier New" panose="02070309020205020404" pitchFamily="49" charset="0"/>
                        <a:buChar char="o"/>
                      </a:pPr>
                      <a:r>
                        <a:rPr lang="en-GB" sz="800" b="0" dirty="0" smtClean="0">
                          <a:solidFill>
                            <a:schemeClr val="tx1"/>
                          </a:solidFill>
                          <a:effectLst/>
                          <a:latin typeface="+mn-lt"/>
                          <a:ea typeface="Calibri" panose="020F0502020204030204" pitchFamily="34" charset="0"/>
                          <a:cs typeface="Amatic SC" panose="00000500000000000000" pitchFamily="2" charset="-79"/>
                        </a:rPr>
                        <a:t>Can talk about changes they observe in the seasons.</a:t>
                      </a:r>
                    </a:p>
                    <a:p>
                      <a:pPr marL="0" indent="-171450">
                        <a:lnSpc>
                          <a:spcPct val="100000"/>
                        </a:lnSpc>
                        <a:spcBef>
                          <a:spcPts val="0"/>
                        </a:spcBef>
                        <a:spcAft>
                          <a:spcPts val="0"/>
                        </a:spcAft>
                        <a:buFont typeface="Courier New" panose="02070309020205020404" pitchFamily="49" charset="0"/>
                        <a:buChar char="o"/>
                      </a:pPr>
                      <a:r>
                        <a:rPr lang="en-GB" sz="800" b="0" dirty="0" smtClean="0">
                          <a:solidFill>
                            <a:schemeClr val="tx1"/>
                          </a:solidFill>
                          <a:effectLst/>
                          <a:latin typeface="+mn-lt"/>
                          <a:ea typeface="Calibri" panose="020F0502020204030204" pitchFamily="34" charset="0"/>
                          <a:cs typeface="Amatic SC" panose="00000500000000000000" pitchFamily="2" charset="-79"/>
                        </a:rPr>
                        <a:t>Can make observations of the natural world – Autumn woodland walk,</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collecting natural resources.</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i="0" u="none" strike="noStrike" kern="1200" baseline="0" dirty="0" smtClean="0">
                          <a:solidFill>
                            <a:schemeClr val="dk1"/>
                          </a:solidFill>
                          <a:latin typeface="+mn-lt"/>
                          <a:ea typeface="+mn-ea"/>
                          <a:cs typeface="+mn-cs"/>
                        </a:rPr>
                        <a:t>Recognise that people have different beliefs and celebrate special times in different ways.</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i="0" u="none" strike="noStrike" kern="1200" baseline="0" dirty="0" smtClean="0">
                          <a:solidFill>
                            <a:schemeClr val="dk1"/>
                          </a:solidFill>
                          <a:latin typeface="+mn-lt"/>
                          <a:ea typeface="+mn-ea"/>
                          <a:cs typeface="+mn-cs"/>
                        </a:rPr>
                        <a:t>Other worldviews/ faiths explored through the </a:t>
                      </a:r>
                      <a:r>
                        <a:rPr lang="en-GB" sz="800" b="0" i="0" u="none" strike="noStrike" kern="1200" baseline="0" dirty="0" err="1" smtClean="0">
                          <a:solidFill>
                            <a:schemeClr val="dk1"/>
                          </a:solidFill>
                          <a:latin typeface="+mn-lt"/>
                          <a:ea typeface="+mn-ea"/>
                          <a:cs typeface="+mn-cs"/>
                        </a:rPr>
                        <a:t>Kapow</a:t>
                      </a:r>
                      <a:r>
                        <a:rPr lang="en-GB" sz="800" b="0" i="0" u="none" strike="noStrike" kern="1200" baseline="0" dirty="0" smtClean="0">
                          <a:solidFill>
                            <a:schemeClr val="dk1"/>
                          </a:solidFill>
                          <a:latin typeface="+mn-lt"/>
                          <a:ea typeface="+mn-ea"/>
                          <a:cs typeface="+mn-cs"/>
                        </a:rPr>
                        <a:t> Music Unit ‘</a:t>
                      </a:r>
                      <a:r>
                        <a:rPr lang="en-GB" sz="800" b="0" i="1" u="none" strike="noStrike" kern="1200" baseline="0" dirty="0" smtClean="0">
                          <a:solidFill>
                            <a:schemeClr val="dk1"/>
                          </a:solidFill>
                          <a:latin typeface="+mn-lt"/>
                          <a:ea typeface="+mn-ea"/>
                          <a:cs typeface="+mn-cs"/>
                        </a:rPr>
                        <a:t>Celebration Music’ </a:t>
                      </a:r>
                      <a:endParaRPr lang="en-GB" sz="800" b="0" i="0" u="none" strike="noStrike" kern="1200" baseline="0" dirty="0" smtClean="0">
                        <a:solidFill>
                          <a:schemeClr val="dk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Farm visit </a:t>
                      </a:r>
                      <a:endParaRPr lang="en-GB" sz="800" b="0"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baseline="0" dirty="0" smtClean="0">
                          <a:solidFill>
                            <a:schemeClr val="tx1"/>
                          </a:solidFill>
                          <a:effectLst/>
                          <a:latin typeface="+mn-lt"/>
                          <a:ea typeface="Calibri" panose="020F0502020204030204" pitchFamily="34" charset="0"/>
                          <a:cs typeface="Amatic SC" panose="00000500000000000000" pitchFamily="2" charset="-79"/>
                        </a:rPr>
                        <a:t>Make observations, sketches of natural world including animals. </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800" b="0"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baseline="0" dirty="0" smtClean="0">
                          <a:solidFill>
                            <a:schemeClr val="tx1"/>
                          </a:solidFill>
                          <a:effectLst/>
                          <a:latin typeface="+mn-lt"/>
                          <a:ea typeface="Calibri" panose="020F0502020204030204" pitchFamily="34" charset="0"/>
                          <a:cs typeface="Amatic SC" panose="00000500000000000000" pitchFamily="2" charset="-79"/>
                        </a:rPr>
                        <a:t>Explore maps of the school, village and of fairy tale settings. </a:t>
                      </a:r>
                      <a:endParaRPr lang="en-GB" sz="800" b="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800" b="0" dirty="0" smtClean="0">
                        <a:solidFill>
                          <a:schemeClr val="tx1"/>
                        </a:solidFill>
                        <a:effectLst/>
                        <a:latin typeface="+mn-lt"/>
                        <a:ea typeface="Calibri" panose="020F0502020204030204" pitchFamily="34" charset="0"/>
                        <a:cs typeface="Amatic SC" panose="00000500000000000000" pitchFamily="2" charset="-79"/>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solidFill>
                            <a:schemeClr val="tx1"/>
                          </a:solidFill>
                          <a:latin typeface="+mn-lt"/>
                        </a:rPr>
                        <a:t>Take children to places of worship and places of local importance to the community.</a:t>
                      </a:r>
                      <a:endParaRPr lang="en-US" sz="800" dirty="0" smtClean="0"/>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800" dirty="0" smtClean="0"/>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baseline="0" dirty="0" smtClean="0"/>
                        <a:t>compare celebrations, role play, watch dragon/lion dances.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Grow beans</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and other plants. Learn what is needed to look after them. Make observations.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a:latin typeface="+mn-lt"/>
                        </a:rPr>
                        <a:t>Change in living things – Changes in the leaves, weather, </a:t>
                      </a:r>
                      <a:r>
                        <a:rPr lang="en-US" sz="800" dirty="0" smtClean="0">
                          <a:latin typeface="+mn-lt"/>
                        </a:rPr>
                        <a:t>seasons,</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800" b="0" dirty="0" smtClean="0">
                        <a:solidFill>
                          <a:schemeClr val="tx1"/>
                        </a:solidFill>
                        <a:effectLst/>
                        <a:latin typeface="+mn-lt"/>
                        <a:ea typeface="Calibri" panose="020F0502020204030204" pitchFamily="34" charset="0"/>
                        <a:cs typeface="Amatic SC" panose="00000500000000000000" pitchFamily="2" charset="-79"/>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Explore </a:t>
                      </a:r>
                      <a:r>
                        <a:rPr lang="en-GB" sz="800" b="0" dirty="0">
                          <a:solidFill>
                            <a:schemeClr val="tx1"/>
                          </a:solidFill>
                          <a:effectLst/>
                          <a:latin typeface="+mn-lt"/>
                          <a:ea typeface="Calibri" panose="020F0502020204030204" pitchFamily="34" charset="0"/>
                          <a:cs typeface="Amatic SC" panose="00000500000000000000" pitchFamily="2" charset="-79"/>
                        </a:rPr>
                        <a:t>the world around </a:t>
                      </a:r>
                      <a:r>
                        <a:rPr lang="en-GB" sz="800" b="0" dirty="0" smtClean="0">
                          <a:solidFill>
                            <a:schemeClr val="tx1"/>
                          </a:solidFill>
                          <a:effectLst/>
                          <a:latin typeface="+mn-lt"/>
                          <a:ea typeface="Calibri" panose="020F0502020204030204" pitchFamily="34" charset="0"/>
                          <a:cs typeface="Amatic SC" panose="00000500000000000000" pitchFamily="2" charset="-79"/>
                        </a:rPr>
                        <a:t>us</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at Forest School, drawing  pictures of plants/</a:t>
                      </a:r>
                      <a:r>
                        <a:rPr lang="en-GB" sz="800" b="0" baseline="0" dirty="0" err="1" smtClean="0">
                          <a:solidFill>
                            <a:schemeClr val="tx1"/>
                          </a:solidFill>
                          <a:effectLst/>
                          <a:latin typeface="+mn-lt"/>
                          <a:ea typeface="Calibri" panose="020F0502020204030204" pitchFamily="34" charset="0"/>
                          <a:cs typeface="Amatic SC" panose="00000500000000000000" pitchFamily="2" charset="-79"/>
                        </a:rPr>
                        <a:t>minibeasts</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that live there.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800" dirty="0" smtClean="0">
                        <a:latin typeface="+mn-lt"/>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latin typeface="+mn-lt"/>
                        </a:rPr>
                        <a:t>Draw </a:t>
                      </a:r>
                      <a:r>
                        <a:rPr lang="en-US" sz="800" dirty="0">
                          <a:latin typeface="+mn-lt"/>
                        </a:rPr>
                        <a:t>children’s attention to the immediate environment, introducing and modelling new vocabulary where appropriate. </a:t>
                      </a:r>
                      <a:endParaRPr lang="en-US" sz="800" dirty="0" smtClean="0">
                        <a:latin typeface="+mn-lt"/>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800" dirty="0">
                        <a:solidFill>
                          <a:schemeClr val="accent2">
                            <a:lumMod val="75000"/>
                          </a:schemeClr>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latin typeface="+mn-lt"/>
                        </a:rPr>
                        <a:t>Know about people</a:t>
                      </a:r>
                      <a:r>
                        <a:rPr lang="en-US" sz="800" baseline="0" dirty="0" smtClean="0">
                          <a:latin typeface="+mn-lt"/>
                        </a:rPr>
                        <a:t> from the past </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800" baseline="0" dirty="0" smtClean="0">
                        <a:latin typeface="+mn-lt"/>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latin typeface="+mn-lt"/>
                        </a:rPr>
                        <a:t>Environments – Features of local environment, vehicle survey, bus routes.  Maps of local area Comparing places on Google Earth – how are they similar/different?</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800" dirty="0" smtClean="0">
                        <a:latin typeface="+mn-lt"/>
                      </a:endParaRP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t>Use images, video clips, shared texts and other resources to bring the wider world into the classroom. Listen to what children say about what they see</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800" dirty="0" smtClean="0"/>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i="0" u="none" strike="noStrike" kern="1200" baseline="0" dirty="0" smtClean="0">
                          <a:solidFill>
                            <a:schemeClr val="tx1"/>
                          </a:solidFill>
                          <a:latin typeface="+mn-lt"/>
                          <a:ea typeface="+mn-ea"/>
                          <a:cs typeface="+mn-cs"/>
                        </a:rPr>
                        <a:t>Recognise some similarities and differences between life in this country and life in other countries</a:t>
                      </a:r>
                      <a:r>
                        <a:rPr lang="en-GB" sz="800" b="0" i="0" u="none" strike="noStrike" kern="1200" baseline="0" dirty="0" smtClean="0">
                          <a:solidFill>
                            <a:schemeClr val="dk1"/>
                          </a:solidFill>
                          <a:latin typeface="+mn-lt"/>
                          <a:ea typeface="+mn-ea"/>
                          <a:cs typeface="+mn-cs"/>
                        </a:rPr>
                        <a:t>.</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800" dirty="0" smtClean="0"/>
                        <a:t>Share non-fiction texts that offer an insight into contrasting environments.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a:spcBef>
                          <a:spcPts val="0"/>
                        </a:spcBef>
                        <a:spcAft>
                          <a:spcPts val="0"/>
                        </a:spcAft>
                      </a:pPr>
                      <a:endParaRPr lang="en-GB" sz="900" b="0" baseline="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a:spcBef>
                          <a:spcPts val="0"/>
                        </a:spcBef>
                        <a:spcAft>
                          <a:spcPts val="0"/>
                        </a:spcAft>
                      </a:pPr>
                      <a:r>
                        <a:rPr lang="en-GB" sz="800" b="0" dirty="0">
                          <a:solidFill>
                            <a:schemeClr val="tx1"/>
                          </a:solidFill>
                          <a:effectLst/>
                          <a:latin typeface="+mn-lt"/>
                          <a:ea typeface="Calibri" panose="020F0502020204030204" pitchFamily="34" charset="0"/>
                          <a:cs typeface="Amatic SC" panose="00000500000000000000" pitchFamily="2" charset="-79"/>
                        </a:rPr>
                        <a:t> </a:t>
                      </a:r>
                    </a:p>
                    <a:p>
                      <a:pPr marL="0" indent="-171450">
                        <a:lnSpc>
                          <a:spcPct val="100000"/>
                        </a:lnSpc>
                        <a:spcBef>
                          <a:spcPts val="0"/>
                        </a:spcBef>
                        <a:spcAft>
                          <a:spcPts val="0"/>
                        </a:spcAft>
                        <a:buFont typeface="Courier New" panose="02070309020205020404" pitchFamily="49" charset="0"/>
                        <a:buChar char="o"/>
                      </a:pPr>
                      <a:r>
                        <a:rPr lang="en-US" sz="800" dirty="0" smtClean="0"/>
                        <a:t>Listen </a:t>
                      </a:r>
                      <a:r>
                        <a:rPr lang="en-US" sz="800" dirty="0"/>
                        <a:t>to how children communicate their understanding of their own environment and contrasting environments through conversation and in play</a:t>
                      </a:r>
                      <a:r>
                        <a:rPr lang="en-US" sz="800" dirty="0" smtClean="0"/>
                        <a:t>.</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Can children differentiate between land and water</a:t>
                      </a:r>
                      <a:r>
                        <a:rPr lang="en-GB" sz="800" b="0" baseline="0" dirty="0" smtClean="0">
                          <a:solidFill>
                            <a:schemeClr val="tx1"/>
                          </a:solidFill>
                          <a:effectLst/>
                          <a:latin typeface="+mn-lt"/>
                          <a:ea typeface="Calibri" panose="020F0502020204030204" pitchFamily="34" charset="0"/>
                          <a:cs typeface="Amatic SC" panose="00000500000000000000" pitchFamily="2" charset="-79"/>
                        </a:rPr>
                        <a:t> on the globe.</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baseline="0" dirty="0" smtClean="0">
                          <a:solidFill>
                            <a:schemeClr val="tx1"/>
                          </a:solidFill>
                          <a:effectLst/>
                          <a:latin typeface="+mn-lt"/>
                          <a:ea typeface="Calibri" panose="020F0502020204030204" pitchFamily="34" charset="0"/>
                          <a:cs typeface="Amatic SC" panose="00000500000000000000" pitchFamily="2" charset="-79"/>
                        </a:rPr>
                        <a:t>Draw maps of local areas, treasure maps or maps from familiar stories such as ‘We’re Going on a Bear Hunt’</a:t>
                      </a:r>
                    </a:p>
                    <a:p>
                      <a:pPr marL="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800" b="0" baseline="0" dirty="0" smtClean="0">
                          <a:solidFill>
                            <a:schemeClr val="tx1"/>
                          </a:solidFill>
                          <a:effectLst/>
                          <a:latin typeface="+mn-lt"/>
                          <a:ea typeface="Calibri" panose="020F0502020204030204" pitchFamily="34" charset="0"/>
                          <a:cs typeface="Amatic SC" panose="00000500000000000000" pitchFamily="2" charset="-79"/>
                        </a:rPr>
                        <a:t>Observe and discuss life processes using stories such as the ‘Hungry Caterpillar’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915898689"/>
                  </a:ext>
                </a:extLst>
              </a:tr>
              <a:tr h="471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Past &amp;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800" dirty="0" smtClean="0">
                        <a:solidFill>
                          <a:schemeClr val="tx1"/>
                        </a:solidFill>
                        <a:latin typeface="+mn-lt"/>
                      </a:endParaRPr>
                    </a:p>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Development Matters 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Development Matters Children in Reception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4">
                  <a:txBody>
                    <a:bodyPr/>
                    <a:lstStyle/>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ELGS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tc>
                <a:tc hMerge="1">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3973128104"/>
                  </a:ext>
                </a:extLst>
              </a:tr>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People, culture &amp; communities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800" dirty="0" smtClean="0">
                        <a:solidFill>
                          <a:schemeClr val="tx1"/>
                        </a:solidFill>
                        <a:latin typeface="+mn-lt"/>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800" dirty="0" smtClean="0">
                        <a:solidFill>
                          <a:schemeClr val="tx1"/>
                        </a:solidFill>
                        <a:latin typeface="+mn-lt"/>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800" dirty="0" smtClean="0">
                        <a:solidFill>
                          <a:schemeClr val="tx1"/>
                        </a:solidFill>
                        <a:latin typeface="+mn-lt"/>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800" dirty="0" smtClean="0">
                        <a:solidFill>
                          <a:schemeClr val="tx1"/>
                        </a:solidFill>
                        <a:latin typeface="+mn-lt"/>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800" dirty="0" smtClean="0">
                        <a:solidFill>
                          <a:schemeClr val="tx1"/>
                        </a:solidFill>
                        <a:latin typeface="+mn-lt"/>
                      </a:endParaRPr>
                    </a:p>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1000" i="1" dirty="0" smtClean="0">
                        <a:solidFill>
                          <a:schemeClr val="tx1"/>
                        </a:solidFill>
                        <a:latin typeface="+mn-lt"/>
                      </a:endParaRPr>
                    </a:p>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700" i="1" dirty="0" smtClean="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2">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4">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6096555"/>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The natural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800" dirty="0" smtClean="0">
                        <a:solidFill>
                          <a:schemeClr val="tx1"/>
                        </a:solidFill>
                        <a:latin typeface="+mn-lt"/>
                      </a:endParaRPr>
                    </a:p>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Development Matters 3-4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tc>
                <a:tc gridSpan="2">
                  <a:txBody>
                    <a:bodyPr/>
                    <a:lstStyle/>
                    <a:p>
                      <a:pPr marL="0" marR="0" lvl="0" indent="0" algn="ctr"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Development Matters Children in Reception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tc>
                <a:tc gridSpan="4">
                  <a:txBody>
                    <a:bodyPr/>
                    <a:lstStyle/>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ELGS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tc>
                <a:tc hMerge="1">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tc>
                <a:tc hMerge="1">
                  <a:txBody>
                    <a:bodyPr/>
                    <a:lstStyle/>
                    <a:p>
                      <a:endParaRPr lang="en-GB"/>
                    </a:p>
                  </a:txBody>
                  <a:tcPr/>
                </a:tc>
                <a:extLst>
                  <a:ext uri="{0D108BD9-81ED-4DB2-BD59-A6C34878D82A}">
                    <a16:rowId xmlns:a16="http://schemas.microsoft.com/office/drawing/2014/main" val="3446011800"/>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343" y="178029"/>
            <a:ext cx="628409" cy="628409"/>
          </a:xfrm>
          <a:prstGeom prst="rect">
            <a:avLst/>
          </a:prstGeom>
        </p:spPr>
      </p:pic>
      <p:pic>
        <p:nvPicPr>
          <p:cNvPr id="13" name="Picture 12"/>
          <p:cNvPicPr>
            <a:picLocks noChangeAspect="1"/>
          </p:cNvPicPr>
          <p:nvPr/>
        </p:nvPicPr>
        <p:blipFill>
          <a:blip r:embed="rId4"/>
          <a:stretch>
            <a:fillRect/>
          </a:stretch>
        </p:blipFill>
        <p:spPr>
          <a:xfrm>
            <a:off x="1925014" y="4993553"/>
            <a:ext cx="1143000" cy="887950"/>
          </a:xfrm>
          <a:prstGeom prst="rect">
            <a:avLst/>
          </a:prstGeom>
        </p:spPr>
      </p:pic>
      <p:pic>
        <p:nvPicPr>
          <p:cNvPr id="14" name="Picture 13"/>
          <p:cNvPicPr>
            <a:picLocks noChangeAspect="1"/>
          </p:cNvPicPr>
          <p:nvPr/>
        </p:nvPicPr>
        <p:blipFill>
          <a:blip r:embed="rId5"/>
          <a:stretch>
            <a:fillRect/>
          </a:stretch>
        </p:blipFill>
        <p:spPr>
          <a:xfrm>
            <a:off x="3376225" y="4980720"/>
            <a:ext cx="1495575" cy="913615"/>
          </a:xfrm>
          <a:prstGeom prst="rect">
            <a:avLst/>
          </a:prstGeom>
        </p:spPr>
      </p:pic>
      <p:pic>
        <p:nvPicPr>
          <p:cNvPr id="15" name="Picture 14"/>
          <p:cNvPicPr>
            <a:picLocks noChangeAspect="1"/>
          </p:cNvPicPr>
          <p:nvPr/>
        </p:nvPicPr>
        <p:blipFill>
          <a:blip r:embed="rId6"/>
          <a:stretch>
            <a:fillRect/>
          </a:stretch>
        </p:blipFill>
        <p:spPr>
          <a:xfrm>
            <a:off x="5340393" y="5009490"/>
            <a:ext cx="1133151" cy="872013"/>
          </a:xfrm>
          <a:prstGeom prst="rect">
            <a:avLst/>
          </a:prstGeom>
        </p:spPr>
      </p:pic>
      <p:pic>
        <p:nvPicPr>
          <p:cNvPr id="16" name="Picture 15"/>
          <p:cNvPicPr>
            <a:picLocks noChangeAspect="1"/>
          </p:cNvPicPr>
          <p:nvPr/>
        </p:nvPicPr>
        <p:blipFill>
          <a:blip r:embed="rId7"/>
          <a:stretch>
            <a:fillRect/>
          </a:stretch>
        </p:blipFill>
        <p:spPr>
          <a:xfrm>
            <a:off x="6703943" y="5040516"/>
            <a:ext cx="1376363" cy="809958"/>
          </a:xfrm>
          <a:prstGeom prst="rect">
            <a:avLst/>
          </a:prstGeom>
        </p:spPr>
      </p:pic>
      <p:pic>
        <p:nvPicPr>
          <p:cNvPr id="17" name="Picture 16"/>
          <p:cNvPicPr>
            <a:picLocks noChangeAspect="1"/>
          </p:cNvPicPr>
          <p:nvPr/>
        </p:nvPicPr>
        <p:blipFill>
          <a:blip r:embed="rId8"/>
          <a:stretch>
            <a:fillRect/>
          </a:stretch>
        </p:blipFill>
        <p:spPr>
          <a:xfrm>
            <a:off x="8469174" y="4980720"/>
            <a:ext cx="1160601" cy="892032"/>
          </a:xfrm>
          <a:prstGeom prst="rect">
            <a:avLst/>
          </a:prstGeom>
        </p:spPr>
      </p:pic>
      <p:pic>
        <p:nvPicPr>
          <p:cNvPr id="18" name="Picture 17"/>
          <p:cNvPicPr>
            <a:picLocks noChangeAspect="1"/>
          </p:cNvPicPr>
          <p:nvPr/>
        </p:nvPicPr>
        <p:blipFill>
          <a:blip r:embed="rId9"/>
          <a:stretch>
            <a:fillRect/>
          </a:stretch>
        </p:blipFill>
        <p:spPr>
          <a:xfrm>
            <a:off x="10070918" y="5014820"/>
            <a:ext cx="1435913" cy="835654"/>
          </a:xfrm>
          <a:prstGeom prst="rect">
            <a:avLst/>
          </a:prstGeom>
        </p:spPr>
      </p:pic>
    </p:spTree>
    <p:extLst>
      <p:ext uri="{BB962C8B-B14F-4D97-AF65-F5344CB8AC3E}">
        <p14:creationId xmlns:p14="http://schemas.microsoft.com/office/powerpoint/2010/main" val="2315999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63851783"/>
              </p:ext>
            </p:extLst>
          </p:nvPr>
        </p:nvGraphicFramePr>
        <p:xfrm>
          <a:off x="366318" y="524472"/>
          <a:ext cx="11459364" cy="565340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71203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0786">
                <a:tc>
                  <a:txBody>
                    <a:bodyPr/>
                    <a:lstStyle/>
                    <a:p>
                      <a:pPr algn="ctr"/>
                      <a:r>
                        <a:rPr lang="en-US" sz="1000" b="0" dirty="0">
                          <a:latin typeface="Amatic SC" panose="00000500000000000000" pitchFamily="2" charset="-79"/>
                          <a:cs typeface="Amatic SC" panose="00000500000000000000" pitchFamily="2" charset="-79"/>
                        </a:rPr>
                        <a:t>General Themes </a:t>
                      </a:r>
                      <a:endParaRPr lang="en-GB"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latin typeface="Amatic SC" panose="00000500000000000000" pitchFamily="2" charset="-79"/>
                          <a:cs typeface="Amatic SC" panose="00000500000000000000" pitchFamily="2" charset="-79"/>
                        </a:rPr>
                        <a:t>All about me</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celebrations</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00" dirty="0" smtClean="0">
                          <a:latin typeface="Amatic SC" panose="00000500000000000000" pitchFamily="2" charset="-79"/>
                          <a:cs typeface="Amatic SC" panose="00000500000000000000" pitchFamily="2" charset="-79"/>
                        </a:rPr>
                        <a:t>Once</a:t>
                      </a:r>
                      <a:r>
                        <a:rPr lang="en-US" sz="1000" baseline="0" dirty="0" smtClean="0">
                          <a:latin typeface="Amatic SC" panose="00000500000000000000" pitchFamily="2" charset="-79"/>
                          <a:cs typeface="Amatic SC" panose="00000500000000000000" pitchFamily="2" charset="-79"/>
                        </a:rPr>
                        <a:t> upon a time</a:t>
                      </a:r>
                      <a:endParaRPr lang="en-US" sz="1000"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Growing</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discoverers</a:t>
                      </a:r>
                    </a:p>
                    <a:p>
                      <a:pPr algn="ct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All creatures great and small</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644225">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baseline="0" dirty="0" smtClean="0">
                          <a:solidFill>
                            <a:schemeClr val="dk1"/>
                          </a:solidFill>
                          <a:latin typeface="+mn-lt"/>
                        </a:rPr>
                        <a:t>.</a:t>
                      </a:r>
                      <a:endParaRPr lang="en-US" sz="800" b="0" i="1" baseline="0" dirty="0" smtClean="0">
                        <a:solidFill>
                          <a:schemeClr val="dk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matic SC" panose="00000500000000000000" pitchFamily="2" charset="-79"/>
                          <a:cs typeface="Amatic SC" panose="00000500000000000000" pitchFamily="2" charset="-79"/>
                        </a:rPr>
                        <a:t>Planned Opportunities</a:t>
                      </a:r>
                      <a:r>
                        <a:rPr lang="en-US" sz="1400" b="1" baseline="0" dirty="0" smtClean="0">
                          <a:latin typeface="Amatic SC" panose="00000500000000000000" pitchFamily="2" charset="-79"/>
                          <a:cs typeface="Amatic SC" panose="00000500000000000000" pitchFamily="2" charset="-79"/>
                        </a:rPr>
                        <a:t> to develop EAD skills throughout the year include: </a:t>
                      </a:r>
                      <a:endParaRPr lang="en-US" sz="1400" b="1" dirty="0" smtClean="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1" baseline="0" dirty="0" smtClean="0">
                          <a:solidFill>
                            <a:schemeClr val="dk1"/>
                          </a:solidFill>
                          <a:latin typeface="+mn-lt"/>
                          <a:cs typeface="Amatic SC" panose="00000500000000000000" pitchFamily="2" charset="-79"/>
                        </a:rPr>
                        <a:t>(Junk modelling, art equipment, small world and role-play are accessible daily through Discovery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223929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1000" b="0" dirty="0" smtClean="0">
                          <a:solidFill>
                            <a:schemeClr val="tx1"/>
                          </a:solidFill>
                          <a:effectLst/>
                          <a:latin typeface="+mn-lt"/>
                          <a:ea typeface="Calibri" panose="020F0502020204030204" pitchFamily="34" charset="0"/>
                          <a:cs typeface="Amatic SC" panose="00000500000000000000" pitchFamily="2" charset="-79"/>
                        </a:rPr>
                        <a:t>Opportunities</a:t>
                      </a:r>
                      <a:r>
                        <a:rPr lang="en-GB" sz="1000" b="0" baseline="0" dirty="0" smtClean="0">
                          <a:solidFill>
                            <a:schemeClr val="tx1"/>
                          </a:solidFill>
                          <a:effectLst/>
                          <a:latin typeface="+mn-lt"/>
                          <a:ea typeface="Calibri" panose="020F0502020204030204" pitchFamily="34" charset="0"/>
                          <a:cs typeface="Amatic SC" panose="00000500000000000000" pitchFamily="2" charset="-79"/>
                        </a:rPr>
                        <a:t> for Rhyme Time and singing familiar songs.</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Drawing Club: Mark making</a:t>
                      </a:r>
                    </a:p>
                    <a:p>
                      <a:pPr marL="171450" indent="-171450">
                        <a:lnSpc>
                          <a:spcPct val="100000"/>
                        </a:lnSpc>
                        <a:spcBef>
                          <a:spcPts val="100"/>
                        </a:spcBef>
                        <a:spcAft>
                          <a:spcPts val="800"/>
                        </a:spcAft>
                        <a:buFont typeface="Courier New" panose="02070309020205020404" pitchFamily="49" charset="0"/>
                        <a:buChar char="o"/>
                      </a:pPr>
                      <a:r>
                        <a:rPr lang="en-GB" sz="1000" b="0" baseline="0" dirty="0" err="1" smtClean="0">
                          <a:solidFill>
                            <a:schemeClr val="tx1"/>
                          </a:solidFill>
                          <a:effectLst/>
                          <a:latin typeface="+mn-lt"/>
                          <a:cs typeface="Amatic SC" panose="00000500000000000000" pitchFamily="2" charset="-79"/>
                        </a:rPr>
                        <a:t>Letterjoin</a:t>
                      </a:r>
                      <a:r>
                        <a:rPr lang="en-GB" sz="1000" b="0" baseline="0" dirty="0" smtClean="0">
                          <a:solidFill>
                            <a:schemeClr val="tx1"/>
                          </a:solidFill>
                          <a:effectLst/>
                          <a:latin typeface="+mn-lt"/>
                          <a:cs typeface="Amatic SC" panose="00000500000000000000" pitchFamily="2" charset="-79"/>
                        </a:rPr>
                        <a:t>: Creating patterns</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Colours, shape and printing (link to KS1 Joan Miro)</a:t>
                      </a:r>
                      <a:endParaRPr lang="en-US" sz="1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1000" b="0" dirty="0" smtClean="0">
                          <a:solidFill>
                            <a:schemeClr val="tx1"/>
                          </a:solidFill>
                          <a:effectLst/>
                          <a:latin typeface="+mn-lt"/>
                          <a:ea typeface="Calibri" panose="020F0502020204030204" pitchFamily="34" charset="0"/>
                          <a:cs typeface="Amatic SC" panose="00000500000000000000" pitchFamily="2" charset="-79"/>
                        </a:rPr>
                        <a:t>Christmas</a:t>
                      </a:r>
                      <a:r>
                        <a:rPr lang="en-GB" sz="1000" b="0" baseline="0" dirty="0" smtClean="0">
                          <a:solidFill>
                            <a:schemeClr val="tx1"/>
                          </a:solidFill>
                          <a:effectLst/>
                          <a:latin typeface="+mn-lt"/>
                          <a:ea typeface="Calibri" panose="020F0502020204030204" pitchFamily="34" charset="0"/>
                          <a:cs typeface="Amatic SC" panose="00000500000000000000" pitchFamily="2" charset="-79"/>
                        </a:rPr>
                        <a:t> Songs and the Nativity play</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Parties pretend play</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Firework paintings to music</a:t>
                      </a:r>
                    </a:p>
                    <a:p>
                      <a:pPr marL="171450" indent="-171450">
                        <a:lnSpc>
                          <a:spcPct val="100000"/>
                        </a:lnSpc>
                        <a:spcBef>
                          <a:spcPts val="100"/>
                        </a:spcBef>
                        <a:spcAft>
                          <a:spcPts val="800"/>
                        </a:spcAft>
                        <a:buFont typeface="Courier New" panose="02070309020205020404" pitchFamily="49" charset="0"/>
                        <a:buChar char="o"/>
                      </a:pPr>
                      <a:r>
                        <a:rPr lang="en-GB" sz="1000" b="0" baseline="0" dirty="0" err="1" smtClean="0">
                          <a:solidFill>
                            <a:schemeClr val="tx1"/>
                          </a:solidFill>
                          <a:effectLst/>
                          <a:latin typeface="+mn-lt"/>
                          <a:cs typeface="Amatic SC" panose="00000500000000000000" pitchFamily="2" charset="-79"/>
                        </a:rPr>
                        <a:t>Diwa</a:t>
                      </a:r>
                      <a:r>
                        <a:rPr lang="en-GB" sz="1000" b="0" baseline="0" dirty="0" smtClean="0">
                          <a:solidFill>
                            <a:schemeClr val="tx1"/>
                          </a:solidFill>
                          <a:effectLst/>
                          <a:latin typeface="+mn-lt"/>
                          <a:cs typeface="Amatic SC" panose="00000500000000000000" pitchFamily="2" charset="-79"/>
                        </a:rPr>
                        <a:t> lamps</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Seasons pictures- printing</a:t>
                      </a:r>
                      <a:endParaRPr lang="en-US" sz="1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1000" b="0" dirty="0" smtClean="0">
                          <a:solidFill>
                            <a:schemeClr val="tx1"/>
                          </a:solidFill>
                          <a:effectLst/>
                          <a:latin typeface="+mn-lt"/>
                          <a:ea typeface="Calibri" panose="020F0502020204030204" pitchFamily="34" charset="0"/>
                          <a:cs typeface="Amatic SC" panose="00000500000000000000" pitchFamily="2" charset="-79"/>
                        </a:rPr>
                        <a:t>Collage 3 little pigs houses</a:t>
                      </a:r>
                    </a:p>
                    <a:p>
                      <a:pPr marL="171450" indent="-171450">
                        <a:lnSpc>
                          <a:spcPct val="100000"/>
                        </a:lnSpc>
                        <a:spcBef>
                          <a:spcPts val="100"/>
                        </a:spcBef>
                        <a:spcAft>
                          <a:spcPts val="800"/>
                        </a:spcAft>
                        <a:buFont typeface="Courier New" panose="02070309020205020404" pitchFamily="49" charset="0"/>
                        <a:buChar char="o"/>
                      </a:pPr>
                      <a:r>
                        <a:rPr lang="en-GB" sz="1000" b="0" dirty="0" smtClean="0">
                          <a:solidFill>
                            <a:schemeClr val="tx1"/>
                          </a:solidFill>
                          <a:effectLst/>
                          <a:latin typeface="+mn-lt"/>
                          <a:ea typeface="Calibri" panose="020F0502020204030204" pitchFamily="34" charset="0"/>
                          <a:cs typeface="Amatic SC" panose="00000500000000000000" pitchFamily="2" charset="-79"/>
                        </a:rPr>
                        <a:t>Make a cape</a:t>
                      </a:r>
                      <a:r>
                        <a:rPr lang="en-GB" sz="1000" b="0" baseline="0" dirty="0" smtClean="0">
                          <a:solidFill>
                            <a:schemeClr val="tx1"/>
                          </a:solidFill>
                          <a:effectLst/>
                          <a:latin typeface="+mn-lt"/>
                          <a:ea typeface="Calibri" panose="020F0502020204030204" pitchFamily="34" charset="0"/>
                          <a:cs typeface="Amatic SC" panose="00000500000000000000" pitchFamily="2" charset="-79"/>
                        </a:rPr>
                        <a:t> for Red-Riding Hood</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ea typeface="Calibri" panose="020F0502020204030204" pitchFamily="34" charset="0"/>
                          <a:cs typeface="Amatic SC" panose="00000500000000000000" pitchFamily="2" charset="-79"/>
                        </a:rPr>
                        <a:t>Making Porridge</a:t>
                      </a:r>
                      <a:endParaRPr lang="en-GB" sz="10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endParaRPr lang="en-GB" sz="1000" baseline="0" dirty="0" smtClean="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1000" b="0" dirty="0" smtClean="0">
                          <a:solidFill>
                            <a:schemeClr val="tx1"/>
                          </a:solidFill>
                          <a:effectLst/>
                          <a:latin typeface="+mn-lt"/>
                          <a:ea typeface="Calibri" panose="020F0502020204030204" pitchFamily="34" charset="0"/>
                          <a:cs typeface="Amatic SC" panose="00000500000000000000" pitchFamily="2" charset="-79"/>
                        </a:rPr>
                        <a:t>Drawing</a:t>
                      </a:r>
                      <a:r>
                        <a:rPr lang="en-GB" sz="1000" b="0" baseline="0" dirty="0" smtClean="0">
                          <a:solidFill>
                            <a:schemeClr val="tx1"/>
                          </a:solidFill>
                          <a:effectLst/>
                          <a:latin typeface="+mn-lt"/>
                          <a:ea typeface="Calibri" panose="020F0502020204030204" pitchFamily="34" charset="0"/>
                          <a:cs typeface="Amatic SC" panose="00000500000000000000" pitchFamily="2" charset="-79"/>
                        </a:rPr>
                        <a:t> seeds, bulbs, plants, trees</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Paper tube art</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Seasons pictures- collage</a:t>
                      </a:r>
                    </a:p>
                    <a:p>
                      <a:pPr marL="171450" indent="-171450">
                        <a:lnSpc>
                          <a:spcPct val="100000"/>
                        </a:lnSpc>
                        <a:spcBef>
                          <a:spcPts val="100"/>
                        </a:spcBef>
                        <a:spcAft>
                          <a:spcPts val="800"/>
                        </a:spcAft>
                        <a:buFont typeface="Courier New" panose="02070309020205020404" pitchFamily="49" charset="0"/>
                        <a:buChar char="o"/>
                      </a:pPr>
                      <a:r>
                        <a:rPr lang="en-GB" sz="1000" b="0" baseline="0" dirty="0" smtClean="0">
                          <a:solidFill>
                            <a:schemeClr val="tx1"/>
                          </a:solidFill>
                          <a:effectLst/>
                          <a:latin typeface="+mn-lt"/>
                          <a:cs typeface="Amatic SC" panose="00000500000000000000" pitchFamily="2" charset="-79"/>
                        </a:rPr>
                        <a:t>Collaborative art- the Giant’s castle (jack and the Beanstalk)</a:t>
                      </a:r>
                      <a:endParaRPr lang="en-US" sz="10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1000" dirty="0" smtClean="0">
                          <a:solidFill>
                            <a:schemeClr val="tx1"/>
                          </a:solidFill>
                        </a:rPr>
                        <a:t>Observational</a:t>
                      </a:r>
                      <a:r>
                        <a:rPr lang="en-GB" sz="1000" baseline="0" dirty="0" smtClean="0">
                          <a:solidFill>
                            <a:schemeClr val="tx1"/>
                          </a:solidFill>
                        </a:rPr>
                        <a:t> painting using colour mixing- </a:t>
                      </a:r>
                      <a:r>
                        <a:rPr lang="en-GB" sz="1000" baseline="0" dirty="0" err="1" smtClean="0">
                          <a:solidFill>
                            <a:schemeClr val="tx1"/>
                          </a:solidFill>
                        </a:rPr>
                        <a:t>Handa’s</a:t>
                      </a:r>
                      <a:r>
                        <a:rPr lang="en-GB" sz="1000" baseline="0" dirty="0" smtClean="0">
                          <a:solidFill>
                            <a:schemeClr val="tx1"/>
                          </a:solidFill>
                        </a:rPr>
                        <a:t> Surprise fruit</a:t>
                      </a:r>
                    </a:p>
                    <a:p>
                      <a:pPr marL="171450" indent="-171450">
                        <a:lnSpc>
                          <a:spcPct val="100000"/>
                        </a:lnSpc>
                        <a:spcBef>
                          <a:spcPts val="100"/>
                        </a:spcBef>
                        <a:spcAft>
                          <a:spcPts val="800"/>
                        </a:spcAft>
                        <a:buFont typeface="Courier New" panose="02070309020205020404" pitchFamily="49" charset="0"/>
                        <a:buChar char="o"/>
                      </a:pPr>
                      <a:r>
                        <a:rPr lang="en-GB" sz="1000" baseline="0" dirty="0" smtClean="0">
                          <a:solidFill>
                            <a:schemeClr val="tx1"/>
                          </a:solidFill>
                        </a:rPr>
                        <a:t>Collage artic sea picture using tearing techniques</a:t>
                      </a:r>
                    </a:p>
                    <a:p>
                      <a:pPr marL="171450" indent="-171450">
                        <a:lnSpc>
                          <a:spcPct val="100000"/>
                        </a:lnSpc>
                        <a:spcBef>
                          <a:spcPts val="100"/>
                        </a:spcBef>
                        <a:spcAft>
                          <a:spcPts val="800"/>
                        </a:spcAft>
                        <a:buFont typeface="Courier New" panose="02070309020205020404" pitchFamily="49" charset="0"/>
                        <a:buChar char="o"/>
                      </a:pPr>
                      <a:r>
                        <a:rPr lang="en-GB" sz="1000" baseline="0" dirty="0" smtClean="0">
                          <a:solidFill>
                            <a:schemeClr val="tx1"/>
                          </a:solidFill>
                        </a:rPr>
                        <a:t>Wax resist art</a:t>
                      </a:r>
                      <a:endParaRPr lang="en-GB" sz="10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1000" dirty="0" smtClean="0">
                          <a:solidFill>
                            <a:schemeClr val="tx1"/>
                          </a:solidFill>
                        </a:rPr>
                        <a:t>Eric Carle- Exploring collage and colour through </a:t>
                      </a:r>
                      <a:r>
                        <a:rPr lang="en-GB" sz="1000" i="1" dirty="0" smtClean="0">
                          <a:solidFill>
                            <a:schemeClr val="tx1"/>
                          </a:solidFill>
                        </a:rPr>
                        <a:t>The Very Hungry Caterpillar</a:t>
                      </a:r>
                      <a:r>
                        <a:rPr lang="en-GB" sz="1000" i="1" baseline="0" dirty="0" smtClean="0">
                          <a:solidFill>
                            <a:schemeClr val="tx1"/>
                          </a:solidFill>
                        </a:rPr>
                        <a:t> &amp; Brown Bear Brown Bear</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1000" b="0" baseline="0" dirty="0" smtClean="0">
                          <a:solidFill>
                            <a:schemeClr val="tx1"/>
                          </a:solidFill>
                          <a:effectLst/>
                          <a:latin typeface="+mn-lt"/>
                          <a:cs typeface="Amatic SC" panose="00000500000000000000" pitchFamily="2" charset="-79"/>
                        </a:rPr>
                        <a:t>Seasons pictures- printing</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1000" b="0" baseline="0" dirty="0" smtClean="0">
                          <a:solidFill>
                            <a:schemeClr val="tx1"/>
                          </a:solidFill>
                          <a:effectLst/>
                          <a:latin typeface="+mn-lt"/>
                          <a:cs typeface="Amatic SC" panose="00000500000000000000" pitchFamily="2" charset="-79"/>
                        </a:rPr>
                        <a:t>Making fruit smoothies</a:t>
                      </a:r>
                      <a:endParaRPr lang="en-US" sz="1000" dirty="0" smtClean="0"/>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1000" i="1"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4683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1" baseline="0" dirty="0" smtClean="0">
                          <a:solidFill>
                            <a:schemeClr val="dk1"/>
                          </a:solidFill>
                          <a:latin typeface="+mn-lt"/>
                          <a:cs typeface="Amatic SC" panose="00000500000000000000" pitchFamily="2" charset="-79"/>
                        </a:rPr>
                        <a:t>Small world and role play areas in CP to be developed each half term.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1" baseline="0" dirty="0" smtClean="0">
                        <a:solidFill>
                          <a:schemeClr val="dk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dirty="0" smtClean="0"/>
                        <a:t>Home Corner</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200" dirty="0" smtClean="0"/>
                        <a:t>Party House</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200" dirty="0" smtClean="0"/>
                        <a:t>Castle/Red Riding Hood’s Cottage</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GB" sz="1200" dirty="0" smtClean="0"/>
                        <a:t>Garden</a:t>
                      </a:r>
                      <a:r>
                        <a:rPr lang="en-GB" sz="1200" baseline="0" dirty="0" smtClean="0"/>
                        <a:t> Centre</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GB" sz="1200" dirty="0" smtClean="0"/>
                        <a:t>African Safari/</a:t>
                      </a:r>
                    </a:p>
                    <a:p>
                      <a:r>
                        <a:rPr lang="en-GB" sz="1200" dirty="0" smtClean="0"/>
                        <a:t>Artic</a:t>
                      </a:r>
                      <a:r>
                        <a:rPr lang="en-GB" sz="1200" baseline="0" dirty="0" smtClean="0"/>
                        <a:t> explorers</a:t>
                      </a:r>
                      <a:endParaRPr lang="en-GB" sz="120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200" dirty="0" smtClean="0"/>
                        <a:t>Vets</a:t>
                      </a:r>
                      <a:endParaRPr lang="en-GB" sz="12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711260067"/>
                  </a:ext>
                </a:extLst>
              </a:tr>
              <a:tr h="5085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smtClean="0">
                          <a:latin typeface="Amatic SC" panose="00000500000000000000" pitchFamily="2" charset="-79"/>
                          <a:cs typeface="Amatic SC" panose="00000500000000000000" pitchFamily="2" charset="-79"/>
                        </a:rPr>
                        <a:t>Development</a:t>
                      </a:r>
                      <a:r>
                        <a:rPr lang="en-US" sz="800" b="1" baseline="0" dirty="0" smtClean="0">
                          <a:latin typeface="Amatic SC" panose="00000500000000000000" pitchFamily="2" charset="-79"/>
                          <a:cs typeface="Amatic SC" panose="00000500000000000000" pitchFamily="2" charset="-79"/>
                        </a:rPr>
                        <a:t> Matters and ELG checkpoints ART: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baseline="0" dirty="0" smtClean="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1" baseline="0" dirty="0" smtClean="0">
                        <a:solidFill>
                          <a:schemeClr val="dk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baseline="0" dirty="0" smtClean="0">
                          <a:solidFill>
                            <a:schemeClr val="bg1">
                              <a:lumMod val="50000"/>
                            </a:schemeClr>
                          </a:solidFill>
                          <a:effectLst/>
                          <a:latin typeface="+mn-lt"/>
                          <a:ea typeface="+mn-ea"/>
                          <a:cs typeface="+mn-cs"/>
                        </a:rPr>
                        <a:t>Development Matters 3-4 </a:t>
                      </a:r>
                    </a:p>
                    <a:p>
                      <a:endParaRPr lang="en-GB"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Development Matters Children in Reception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1400" b="1" i="0" kern="1200" baseline="0" dirty="0" smtClean="0">
                          <a:solidFill>
                            <a:schemeClr val="bg1">
                              <a:lumMod val="50000"/>
                            </a:schemeClr>
                          </a:solidFill>
                          <a:effectLst/>
                          <a:latin typeface="+mn-lt"/>
                          <a:ea typeface="+mn-ea"/>
                          <a:cs typeface="+mn-cs"/>
                        </a:rPr>
                        <a:t>ELGS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53553837"/>
                  </a:ext>
                </a:extLst>
              </a:tr>
              <a:tr h="4195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Amatic SC" panose="00000500000000000000" pitchFamily="2" charset="-79"/>
                          <a:cs typeface="Amatic SC" panose="00000500000000000000" pitchFamily="2" charset="-79"/>
                        </a:rPr>
                        <a:t>Music from KAPOW: </a:t>
                      </a:r>
                      <a:endParaRPr lang="en-US" sz="1400" b="1" dirty="0" smtClean="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1" baseline="0" dirty="0" smtClean="0">
                        <a:solidFill>
                          <a:schemeClr val="dk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GB" sz="1400" dirty="0" smtClean="0"/>
                    </a:p>
                    <a:p>
                      <a:endParaRPr lang="en-GB" sz="1400" dirty="0" smtClean="0"/>
                    </a:p>
                    <a:p>
                      <a:endParaRPr lang="en-GB" sz="14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endParaRPr lang="en-US" sz="1400" b="0" i="0" kern="1200" baseline="0" dirty="0" smtClean="0">
                        <a:solidFill>
                          <a:schemeClr val="bg1">
                            <a:lumMod val="50000"/>
                          </a:schemeClr>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US" sz="1400" b="1" i="0" kern="1200" baseline="0" dirty="0" smtClean="0">
                        <a:solidFill>
                          <a:schemeClr val="bg1">
                            <a:lumMod val="50000"/>
                          </a:schemeClr>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67734395"/>
                  </a:ext>
                </a:extLst>
              </a:tr>
            </a:tbl>
          </a:graphicData>
        </a:graphic>
      </p:graphicFrame>
      <p:pic>
        <p:nvPicPr>
          <p:cNvPr id="7" name="Picture 6">
            <a:extLst>
              <a:ext uri="{FF2B5EF4-FFF2-40B4-BE49-F238E27FC236}">
                <a16:creationId xmlns:a16="http://schemas.microsoft.com/office/drawing/2014/main" id="{6DF42D42-0CEB-435B-AD2D-0ADD93E98E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97730">
            <a:off x="650093" y="402385"/>
            <a:ext cx="1192809" cy="386669"/>
          </a:xfrm>
          <a:prstGeom prst="rect">
            <a:avLst/>
          </a:prstGeom>
        </p:spPr>
      </p:pic>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 y="5695405"/>
            <a:ext cx="940565" cy="9405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pic>
        <p:nvPicPr>
          <p:cNvPr id="2" name="Picture 1"/>
          <p:cNvPicPr>
            <a:picLocks noChangeAspect="1"/>
          </p:cNvPicPr>
          <p:nvPr/>
        </p:nvPicPr>
        <p:blipFill>
          <a:blip r:embed="rId8"/>
          <a:stretch>
            <a:fillRect/>
          </a:stretch>
        </p:blipFill>
        <p:spPr>
          <a:xfrm>
            <a:off x="2226962" y="5653033"/>
            <a:ext cx="2881313" cy="435711"/>
          </a:xfrm>
          <a:prstGeom prst="rect">
            <a:avLst/>
          </a:prstGeom>
        </p:spPr>
      </p:pic>
      <p:pic>
        <p:nvPicPr>
          <p:cNvPr id="10" name="Picture 9"/>
          <p:cNvPicPr>
            <a:picLocks noChangeAspect="1"/>
          </p:cNvPicPr>
          <p:nvPr/>
        </p:nvPicPr>
        <p:blipFill>
          <a:blip r:embed="rId9"/>
          <a:stretch>
            <a:fillRect/>
          </a:stretch>
        </p:blipFill>
        <p:spPr>
          <a:xfrm>
            <a:off x="5338762" y="5653030"/>
            <a:ext cx="1338263" cy="435714"/>
          </a:xfrm>
          <a:prstGeom prst="rect">
            <a:avLst/>
          </a:prstGeom>
        </p:spPr>
      </p:pic>
      <p:pic>
        <p:nvPicPr>
          <p:cNvPr id="11" name="Picture 10"/>
          <p:cNvPicPr>
            <a:picLocks noChangeAspect="1"/>
          </p:cNvPicPr>
          <p:nvPr/>
        </p:nvPicPr>
        <p:blipFill>
          <a:blip r:embed="rId10"/>
          <a:stretch>
            <a:fillRect/>
          </a:stretch>
        </p:blipFill>
        <p:spPr>
          <a:xfrm>
            <a:off x="6788000" y="5632810"/>
            <a:ext cx="1443038" cy="476154"/>
          </a:xfrm>
          <a:prstGeom prst="rect">
            <a:avLst/>
          </a:prstGeom>
        </p:spPr>
      </p:pic>
      <p:pic>
        <p:nvPicPr>
          <p:cNvPr id="13" name="Picture 12"/>
          <p:cNvPicPr>
            <a:picLocks noChangeAspect="1"/>
          </p:cNvPicPr>
          <p:nvPr/>
        </p:nvPicPr>
        <p:blipFill>
          <a:blip r:embed="rId11"/>
          <a:stretch>
            <a:fillRect/>
          </a:stretch>
        </p:blipFill>
        <p:spPr>
          <a:xfrm>
            <a:off x="8643613" y="5632810"/>
            <a:ext cx="2886344" cy="460687"/>
          </a:xfrm>
          <a:prstGeom prst="rect">
            <a:avLst/>
          </a:prstGeom>
        </p:spPr>
      </p:pic>
    </p:spTree>
    <p:extLst>
      <p:ext uri="{BB962C8B-B14F-4D97-AF65-F5344CB8AC3E}">
        <p14:creationId xmlns:p14="http://schemas.microsoft.com/office/powerpoint/2010/main" val="1583067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 Cycle A</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68940234"/>
              </p:ext>
            </p:extLst>
          </p:nvPr>
        </p:nvGraphicFramePr>
        <p:xfrm>
          <a:off x="133491" y="403860"/>
          <a:ext cx="11925018" cy="5882640"/>
        </p:xfrm>
        <a:graphic>
          <a:graphicData uri="http://schemas.openxmlformats.org/drawingml/2006/table">
            <a:tbl>
              <a:tblPr firstRow="1" bandRow="1">
                <a:tableStyleId>{5C22544A-7EE6-4342-B048-85BDC9FD1C3A}</a:tableStyleId>
              </a:tblPr>
              <a:tblGrid>
                <a:gridCol w="1407926">
                  <a:extLst>
                    <a:ext uri="{9D8B030D-6E8A-4147-A177-3AD203B41FA5}">
                      <a16:colId xmlns:a16="http://schemas.microsoft.com/office/drawing/2014/main" val="385991600"/>
                    </a:ext>
                  </a:extLst>
                </a:gridCol>
                <a:gridCol w="1800299">
                  <a:extLst>
                    <a:ext uri="{9D8B030D-6E8A-4147-A177-3AD203B41FA5}">
                      <a16:colId xmlns:a16="http://schemas.microsoft.com/office/drawing/2014/main" val="2865123548"/>
                    </a:ext>
                  </a:extLst>
                </a:gridCol>
                <a:gridCol w="119941">
                  <a:extLst>
                    <a:ext uri="{9D8B030D-6E8A-4147-A177-3AD203B41FA5}">
                      <a16:colId xmlns:a16="http://schemas.microsoft.com/office/drawing/2014/main" val="872926247"/>
                    </a:ext>
                  </a:extLst>
                </a:gridCol>
                <a:gridCol w="1875114">
                  <a:extLst>
                    <a:ext uri="{9D8B030D-6E8A-4147-A177-3AD203B41FA5}">
                      <a16:colId xmlns:a16="http://schemas.microsoft.com/office/drawing/2014/main" val="4072565751"/>
                    </a:ext>
                  </a:extLst>
                </a:gridCol>
                <a:gridCol w="1695796">
                  <a:extLst>
                    <a:ext uri="{9D8B030D-6E8A-4147-A177-3AD203B41FA5}">
                      <a16:colId xmlns:a16="http://schemas.microsoft.com/office/drawing/2014/main" val="1315738151"/>
                    </a:ext>
                  </a:extLst>
                </a:gridCol>
                <a:gridCol w="1529542">
                  <a:extLst>
                    <a:ext uri="{9D8B030D-6E8A-4147-A177-3AD203B41FA5}">
                      <a16:colId xmlns:a16="http://schemas.microsoft.com/office/drawing/2014/main" val="2709165749"/>
                    </a:ext>
                  </a:extLst>
                </a:gridCol>
                <a:gridCol w="1816331">
                  <a:extLst>
                    <a:ext uri="{9D8B030D-6E8A-4147-A177-3AD203B41FA5}">
                      <a16:colId xmlns:a16="http://schemas.microsoft.com/office/drawing/2014/main" val="2335150482"/>
                    </a:ext>
                  </a:extLst>
                </a:gridCol>
                <a:gridCol w="1680069">
                  <a:extLst>
                    <a:ext uri="{9D8B030D-6E8A-4147-A177-3AD203B41FA5}">
                      <a16:colId xmlns:a16="http://schemas.microsoft.com/office/drawing/2014/main" val="4046203905"/>
                    </a:ext>
                  </a:extLst>
                </a:gridCol>
              </a:tblGrid>
              <a:tr h="445884">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5884">
                <a:tc>
                  <a:txBody>
                    <a:bodyPr/>
                    <a:lstStyle/>
                    <a:p>
                      <a:pPr algn="ctr"/>
                      <a:r>
                        <a:rPr lang="en-GB" dirty="0" smtClean="0"/>
                        <a:t>KS1</a:t>
                      </a:r>
                      <a:r>
                        <a:rPr lang="en-GB" baseline="0" dirty="0" smtClean="0"/>
                        <a:t> Topics</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GB" sz="2400" dirty="0" smtClean="0">
                          <a:solidFill>
                            <a:schemeClr val="bg1">
                              <a:lumMod val="50000"/>
                            </a:schemeClr>
                          </a:solidFill>
                          <a:latin typeface="Amatic SC" panose="00000500000000000000" pitchFamily="2" charset="-79"/>
                          <a:cs typeface="Amatic SC" panose="00000500000000000000" pitchFamily="2" charset="-79"/>
                        </a:rPr>
                        <a:t>Toys</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GB" sz="2400" dirty="0" smtClean="0">
                          <a:solidFill>
                            <a:schemeClr val="bg1">
                              <a:lumMod val="50000"/>
                            </a:schemeClr>
                          </a:solidFill>
                          <a:latin typeface="Amatic SC" panose="00000500000000000000" pitchFamily="2" charset="-79"/>
                          <a:cs typeface="Amatic SC" panose="00000500000000000000" pitchFamily="2" charset="-79"/>
                        </a:rPr>
                        <a:t>Exploring Africa</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2400" dirty="0" smtClean="0">
                          <a:solidFill>
                            <a:schemeClr val="bg1">
                              <a:lumMod val="50000"/>
                            </a:schemeClr>
                          </a:solidFill>
                          <a:latin typeface="Amatic SC" panose="00000500000000000000" pitchFamily="2" charset="-79"/>
                          <a:cs typeface="Amatic SC" panose="00000500000000000000" pitchFamily="2" charset="-79"/>
                        </a:rPr>
                        <a:t>Castles</a:t>
                      </a:r>
                      <a:r>
                        <a:rPr lang="en-GB" sz="2400" baseline="0" dirty="0" smtClean="0">
                          <a:solidFill>
                            <a:schemeClr val="bg1">
                              <a:lumMod val="50000"/>
                            </a:schemeClr>
                          </a:solidFill>
                          <a:latin typeface="Amatic SC" panose="00000500000000000000" pitchFamily="2" charset="-79"/>
                          <a:cs typeface="Amatic SC" panose="00000500000000000000" pitchFamily="2" charset="-79"/>
                        </a:rPr>
                        <a:t> and Kingdoms</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80204405"/>
                  </a:ext>
                </a:extLst>
              </a:tr>
              <a:tr h="1872714">
                <a:tc>
                  <a:txBody>
                    <a:bodyPr/>
                    <a:lstStyle/>
                    <a:p>
                      <a:pPr algn="ctr"/>
                      <a:r>
                        <a:rPr lang="en-US" sz="1600" b="0" dirty="0">
                          <a:latin typeface="Amatic SC" panose="00000500000000000000" pitchFamily="2" charset="-79"/>
                          <a:cs typeface="Amatic SC" panose="00000500000000000000" pitchFamily="2" charset="-79"/>
                        </a:rPr>
                        <a:t>General Themes </a:t>
                      </a:r>
                    </a:p>
                    <a:p>
                      <a:pPr algn="ctr"/>
                      <a:r>
                        <a:rPr lang="en-US" sz="1400" b="1" dirty="0">
                          <a:latin typeface="Amatic SC" panose="00000500000000000000" pitchFamily="2" charset="-79"/>
                          <a:cs typeface="Amatic SC" panose="00000500000000000000" pitchFamily="2" charset="-79"/>
                        </a:rPr>
                        <a:t>NB: </a:t>
                      </a:r>
                      <a:r>
                        <a:rPr lang="en-US" sz="14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2000" b="1" dirty="0" smtClean="0">
                          <a:solidFill>
                            <a:srgbClr val="7030A0"/>
                          </a:solidFill>
                          <a:latin typeface="Amatic SC" panose="00000500000000000000" pitchFamily="2" charset="-79"/>
                          <a:cs typeface="Amatic SC" panose="00000500000000000000" pitchFamily="2" charset="-79"/>
                        </a:rPr>
                        <a:t>All about me</a:t>
                      </a:r>
                      <a:endParaRPr lang="en-US" sz="2000" b="1" dirty="0">
                        <a:solidFill>
                          <a:srgbClr val="7030A0"/>
                        </a:solidFill>
                        <a:latin typeface="Amatic SC" panose="00000500000000000000" pitchFamily="2" charset="-79"/>
                        <a:cs typeface="Amatic SC" panose="00000500000000000000" pitchFamily="2" charset="-79"/>
                      </a:endParaRPr>
                    </a:p>
                    <a:p>
                      <a:pPr algn="ctr"/>
                      <a:r>
                        <a:rPr lang="en-US" sz="1000" dirty="0">
                          <a:solidFill>
                            <a:schemeClr val="tx1"/>
                          </a:solidFill>
                          <a:latin typeface="+mn-lt"/>
                          <a:cs typeface="Amatic SC" panose="00000500000000000000" pitchFamily="2" charset="-79"/>
                        </a:rPr>
                        <a:t>Starting school / my new class / New Beginnings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cs typeface="Amatic SC" panose="00000500000000000000" pitchFamily="2" charset="-79"/>
                        </a:rPr>
                        <a:t>Our senses</a:t>
                      </a:r>
                      <a:endParaRPr lang="en-US"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Staying healthy / </a:t>
                      </a:r>
                      <a:r>
                        <a:rPr lang="en-US" sz="1000" dirty="0" smtClean="0">
                          <a:solidFill>
                            <a:schemeClr val="tx1"/>
                          </a:solidFill>
                          <a:latin typeface="+mn-lt"/>
                          <a:cs typeface="Amatic SC" panose="00000500000000000000" pitchFamily="2" charset="-79"/>
                        </a:rPr>
                        <a:t>Teeth/Food  </a:t>
                      </a:r>
                      <a:r>
                        <a:rPr lang="en-US" sz="1000" dirty="0">
                          <a:solidFill>
                            <a:schemeClr val="tx1"/>
                          </a:solidFill>
                          <a:latin typeface="+mn-lt"/>
                          <a:cs typeface="Amatic SC" panose="00000500000000000000" pitchFamily="2" charset="-79"/>
                        </a:rPr>
                        <a:t>/ Human body</a:t>
                      </a:r>
                    </a:p>
                    <a:p>
                      <a:pPr algn="ctr"/>
                      <a:r>
                        <a:rPr lang="en-US" sz="1000" dirty="0" smtClean="0">
                          <a:solidFill>
                            <a:schemeClr val="tx1"/>
                          </a:solidFill>
                          <a:latin typeface="+mn-lt"/>
                          <a:cs typeface="Amatic SC" panose="00000500000000000000" pitchFamily="2" charset="-79"/>
                        </a:rPr>
                        <a:t>My </a:t>
                      </a:r>
                      <a:r>
                        <a:rPr lang="en-US" sz="1000" dirty="0">
                          <a:solidFill>
                            <a:schemeClr val="tx1"/>
                          </a:solidFill>
                          <a:latin typeface="+mn-lt"/>
                          <a:cs typeface="Amatic SC" panose="00000500000000000000" pitchFamily="2" charset="-79"/>
                        </a:rPr>
                        <a:t>family </a:t>
                      </a:r>
                      <a:endParaRPr lang="en-US" sz="1000" dirty="0" smtClean="0">
                        <a:solidFill>
                          <a:schemeClr val="tx1"/>
                        </a:solidFill>
                        <a:latin typeface="+mn-lt"/>
                        <a:cs typeface="Amatic SC" panose="00000500000000000000" pitchFamily="2" charset="-79"/>
                      </a:endParaRPr>
                    </a:p>
                    <a:p>
                      <a:pPr algn="ctr"/>
                      <a:r>
                        <a:rPr lang="en-US" sz="1000" dirty="0" smtClean="0">
                          <a:solidFill>
                            <a:schemeClr val="tx1"/>
                          </a:solidFill>
                          <a:latin typeface="+mn-lt"/>
                          <a:cs typeface="Amatic SC" panose="00000500000000000000" pitchFamily="2" charset="-79"/>
                        </a:rPr>
                        <a:t>What </a:t>
                      </a:r>
                      <a:r>
                        <a:rPr lang="en-US" sz="1000" dirty="0">
                          <a:solidFill>
                            <a:schemeClr val="tx1"/>
                          </a:solidFill>
                          <a:latin typeface="+mn-lt"/>
                          <a:cs typeface="Amatic SC" panose="00000500000000000000" pitchFamily="2" charset="-79"/>
                        </a:rPr>
                        <a:t>am I good at? </a:t>
                      </a:r>
                    </a:p>
                    <a:p>
                      <a:pPr algn="ctr"/>
                      <a:r>
                        <a:rPr lang="en-US" sz="1000" dirty="0">
                          <a:solidFill>
                            <a:schemeClr val="tx1"/>
                          </a:solidFill>
                          <a:latin typeface="+mn-lt"/>
                          <a:cs typeface="Amatic SC" panose="00000500000000000000" pitchFamily="2" charset="-79"/>
                        </a:rPr>
                        <a:t>How do I make others feel? </a:t>
                      </a:r>
                    </a:p>
                    <a:p>
                      <a:pPr algn="ctr"/>
                      <a:r>
                        <a:rPr lang="en-US" sz="1000" dirty="0">
                          <a:solidFill>
                            <a:schemeClr val="tx1"/>
                          </a:solidFill>
                          <a:latin typeface="+mn-lt"/>
                          <a:cs typeface="Amatic SC" panose="00000500000000000000" pitchFamily="2" charset="-79"/>
                        </a:rPr>
                        <a:t>Being kind / staying safe </a:t>
                      </a:r>
                      <a:endParaRPr lang="en-US" sz="1000" dirty="0" smtClean="0">
                        <a:solidFill>
                          <a:schemeClr val="tx1"/>
                        </a:solidFill>
                        <a:latin typeface="+mn-lt"/>
                        <a:cs typeface="Amatic SC" panose="00000500000000000000" pitchFamily="2" charset="-79"/>
                      </a:endParaRPr>
                    </a:p>
                    <a:p>
                      <a:pPr algn="ctr"/>
                      <a:r>
                        <a:rPr lang="en-US" sz="1000" dirty="0" smtClean="0">
                          <a:solidFill>
                            <a:schemeClr val="tx1"/>
                          </a:solidFill>
                          <a:latin typeface="+mn-lt"/>
                          <a:cs typeface="Amatic SC" panose="00000500000000000000" pitchFamily="2" charset="-79"/>
                        </a:rPr>
                        <a:t>Where do we 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celebrations</a:t>
                      </a:r>
                      <a:endParaRPr lang="en-US" sz="20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Changes</a:t>
                      </a:r>
                      <a:r>
                        <a:rPr lang="en-US" sz="1050" baseline="0" dirty="0" smtClean="0">
                          <a:solidFill>
                            <a:schemeClr val="tx1"/>
                          </a:solidFill>
                          <a:latin typeface="+mn-lt"/>
                          <a:cs typeface="Amatic SC" panose="00000500000000000000" pitchFamily="2" charset="-79"/>
                        </a:rPr>
                        <a:t> in Autumn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Harvest Festival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Birthdays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Christmas </a:t>
                      </a:r>
                      <a:r>
                        <a:rPr lang="en-US" sz="1050" dirty="0">
                          <a:solidFill>
                            <a:schemeClr val="tx1"/>
                          </a:solidFill>
                          <a:latin typeface="+mn-lt"/>
                          <a:cs typeface="Amatic SC" panose="00000500000000000000" pitchFamily="2" charset="-79"/>
                        </a:rPr>
                        <a:t>Lists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Discoverers </a:t>
                      </a:r>
                    </a:p>
                    <a:p>
                      <a:pPr algn="ctr"/>
                      <a:r>
                        <a:rPr lang="en-US" sz="1050" dirty="0" smtClean="0">
                          <a:solidFill>
                            <a:schemeClr val="tx1"/>
                          </a:solidFill>
                          <a:latin typeface="+mn-lt"/>
                          <a:cs typeface="Amatic SC" panose="00000500000000000000" pitchFamily="2" charset="-79"/>
                        </a:rPr>
                        <a:t>Maps</a:t>
                      </a:r>
                    </a:p>
                    <a:p>
                      <a:pPr algn="ctr"/>
                      <a:r>
                        <a:rPr lang="en-US" sz="1050" dirty="0" smtClean="0">
                          <a:solidFill>
                            <a:schemeClr val="tx1"/>
                          </a:solidFill>
                          <a:latin typeface="+mn-lt"/>
                          <a:cs typeface="Amatic SC" panose="00000500000000000000" pitchFamily="2" charset="-79"/>
                        </a:rPr>
                        <a:t>Continents</a:t>
                      </a:r>
                    </a:p>
                    <a:p>
                      <a:pPr algn="ctr"/>
                      <a:r>
                        <a:rPr lang="en-US" sz="1050" dirty="0" smtClean="0">
                          <a:solidFill>
                            <a:schemeClr val="tx1"/>
                          </a:solidFill>
                          <a:latin typeface="+mn-lt"/>
                          <a:cs typeface="Amatic SC" panose="00000500000000000000" pitchFamily="2" charset="-79"/>
                        </a:rPr>
                        <a:t>Oceans</a:t>
                      </a:r>
                    </a:p>
                    <a:p>
                      <a:pPr algn="ctr"/>
                      <a:r>
                        <a:rPr lang="en-US" sz="1050" dirty="0" smtClean="0">
                          <a:solidFill>
                            <a:schemeClr val="tx1"/>
                          </a:solidFill>
                          <a:latin typeface="+mn-lt"/>
                          <a:cs typeface="Amatic SC" panose="00000500000000000000" pitchFamily="2" charset="-79"/>
                        </a:rPr>
                        <a:t>Seaside</a:t>
                      </a:r>
                    </a:p>
                    <a:p>
                      <a:pPr algn="ctr"/>
                      <a:r>
                        <a:rPr lang="en-US" sz="1050" dirty="0" smtClean="0">
                          <a:solidFill>
                            <a:schemeClr val="tx1"/>
                          </a:solidFill>
                          <a:latin typeface="+mn-lt"/>
                          <a:cs typeface="Amatic SC" panose="00000500000000000000" pitchFamily="2" charset="-79"/>
                        </a:rPr>
                        <a:t>Creation</a:t>
                      </a:r>
                    </a:p>
                    <a:p>
                      <a:pPr algn="ctr"/>
                      <a:r>
                        <a:rPr lang="en-US" sz="1050" dirty="0" smtClean="0">
                          <a:solidFill>
                            <a:schemeClr val="tx1"/>
                          </a:solidFill>
                          <a:latin typeface="+mn-lt"/>
                          <a:cs typeface="Amatic SC" panose="00000500000000000000" pitchFamily="2" charset="-79"/>
                        </a:rPr>
                        <a:t>Environment/Pollution/</a:t>
                      </a:r>
                    </a:p>
                    <a:p>
                      <a:pPr algn="ctr"/>
                      <a:r>
                        <a:rPr lang="en-US" sz="1050" dirty="0" smtClean="0">
                          <a:solidFill>
                            <a:schemeClr val="tx1"/>
                          </a:solidFill>
                          <a:latin typeface="+mn-lt"/>
                          <a:cs typeface="Amatic SC" panose="00000500000000000000" pitchFamily="2" charset="-79"/>
                        </a:rPr>
                        <a:t>Recycling.</a:t>
                      </a:r>
                      <a:endParaRPr lang="en-GB" sz="1050" dirty="0" smtClean="0">
                        <a:solidFill>
                          <a:schemeClr val="tx1"/>
                        </a:solidFill>
                        <a:latin typeface="+mn-lt"/>
                        <a:cs typeface="Amatic SC" panose="00000500000000000000" pitchFamily="2" charset="-79"/>
                      </a:endParaRPr>
                    </a:p>
                    <a:p>
                      <a:pPr algn="ctr"/>
                      <a:endParaRPr lang="en-US" sz="1050"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Growing </a:t>
                      </a:r>
                    </a:p>
                    <a:p>
                      <a:pPr algn="ctr"/>
                      <a:r>
                        <a:rPr lang="en-US" sz="1050" dirty="0" smtClean="0">
                          <a:solidFill>
                            <a:schemeClr val="tx1"/>
                          </a:solidFill>
                          <a:latin typeface="+mn-lt"/>
                          <a:cs typeface="Amatic SC" panose="00000500000000000000" pitchFamily="2" charset="-79"/>
                        </a:rPr>
                        <a:t>Plants &amp; Flowers </a:t>
                      </a:r>
                    </a:p>
                    <a:p>
                      <a:pPr algn="ctr"/>
                      <a:r>
                        <a:rPr lang="en-US" sz="1050" dirty="0" smtClean="0">
                          <a:solidFill>
                            <a:schemeClr val="tx1"/>
                          </a:solidFill>
                          <a:latin typeface="+mn-lt"/>
                          <a:cs typeface="Amatic SC" panose="00000500000000000000" pitchFamily="2" charset="-79"/>
                        </a:rPr>
                        <a:t>Gardening/Planting</a:t>
                      </a:r>
                    </a:p>
                    <a:p>
                      <a:pPr algn="ctr"/>
                      <a:r>
                        <a:rPr lang="en-US" sz="1050" dirty="0" smtClean="0">
                          <a:solidFill>
                            <a:schemeClr val="tx1"/>
                          </a:solidFill>
                          <a:latin typeface="+mn-lt"/>
                          <a:cs typeface="Amatic SC" panose="00000500000000000000" pitchFamily="2" charset="-79"/>
                        </a:rPr>
                        <a:t>Jack and The</a:t>
                      </a:r>
                      <a:r>
                        <a:rPr lang="en-US" sz="1050" baseline="0" dirty="0" smtClean="0">
                          <a:solidFill>
                            <a:schemeClr val="tx1"/>
                          </a:solidFill>
                          <a:latin typeface="+mn-lt"/>
                          <a:cs typeface="Amatic SC" panose="00000500000000000000" pitchFamily="2" charset="-79"/>
                        </a:rPr>
                        <a:t> Beanstalk</a:t>
                      </a:r>
                    </a:p>
                    <a:p>
                      <a:pPr algn="ctr"/>
                      <a:r>
                        <a:rPr lang="en-US" sz="1050" baseline="0" dirty="0" smtClean="0">
                          <a:solidFill>
                            <a:schemeClr val="tx1"/>
                          </a:solidFill>
                          <a:latin typeface="+mn-lt"/>
                          <a:cs typeface="Amatic SC" panose="00000500000000000000" pitchFamily="2" charset="-79"/>
                        </a:rPr>
                        <a:t>Spring – Seasons.</a:t>
                      </a:r>
                    </a:p>
                    <a:p>
                      <a:pPr algn="ctr"/>
                      <a:r>
                        <a:rPr lang="en-US" sz="1050" baseline="0" dirty="0" smtClean="0">
                          <a:solidFill>
                            <a:schemeClr val="tx1"/>
                          </a:solidFill>
                          <a:latin typeface="+mn-lt"/>
                          <a:cs typeface="Amatic SC" panose="00000500000000000000" pitchFamily="2" charset="-79"/>
                        </a:rPr>
                        <a:t>Easter</a:t>
                      </a:r>
                    </a:p>
                    <a:p>
                      <a:pPr algn="ctr"/>
                      <a:endParaRPr lang="en-US"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smtClean="0">
                          <a:solidFill>
                            <a:srgbClr val="00B0F0"/>
                          </a:solidFill>
                          <a:latin typeface="Amatic SC" panose="00000500000000000000" pitchFamily="2" charset="-79"/>
                          <a:cs typeface="Amatic SC" panose="00000500000000000000" pitchFamily="2" charset="-79"/>
                        </a:rPr>
                        <a:t>Once upon a time</a:t>
                      </a:r>
                    </a:p>
                    <a:p>
                      <a:pPr algn="ctr"/>
                      <a:r>
                        <a:rPr lang="en-US" sz="1050" baseline="0" dirty="0" smtClean="0">
                          <a:solidFill>
                            <a:schemeClr val="tx1"/>
                          </a:solidFill>
                          <a:latin typeface="+mn-lt"/>
                          <a:cs typeface="Amatic SC" panose="00000500000000000000" pitchFamily="2" charset="-79"/>
                        </a:rPr>
                        <a:t>Traditional Tales</a:t>
                      </a:r>
                    </a:p>
                    <a:p>
                      <a:pPr algn="ctr"/>
                      <a:r>
                        <a:rPr lang="en-US" sz="1050" baseline="0" dirty="0" smtClean="0">
                          <a:solidFill>
                            <a:schemeClr val="tx1"/>
                          </a:solidFill>
                          <a:latin typeface="+mn-lt"/>
                          <a:cs typeface="Amatic SC" panose="00000500000000000000" pitchFamily="2" charset="-79"/>
                        </a:rPr>
                        <a:t>Fairy Tales</a:t>
                      </a:r>
                    </a:p>
                    <a:p>
                      <a:pPr algn="ctr"/>
                      <a:r>
                        <a:rPr lang="en-US" sz="1050" baseline="0" dirty="0" smtClean="0">
                          <a:solidFill>
                            <a:schemeClr val="tx1"/>
                          </a:solidFill>
                          <a:latin typeface="+mn-lt"/>
                          <a:cs typeface="Amatic SC" panose="00000500000000000000" pitchFamily="2" charset="-79"/>
                        </a:rPr>
                        <a:t>Castles </a:t>
                      </a:r>
                    </a:p>
                    <a:p>
                      <a:pPr algn="ctr"/>
                      <a:r>
                        <a:rPr lang="en-US" sz="1050" baseline="0" dirty="0" smtClean="0">
                          <a:solidFill>
                            <a:schemeClr val="tx1"/>
                          </a:solidFill>
                          <a:latin typeface="+mn-lt"/>
                          <a:cs typeface="Amatic SC" panose="00000500000000000000" pitchFamily="2" charset="-79"/>
                        </a:rPr>
                        <a:t>Transport and travelling</a:t>
                      </a:r>
                      <a:endParaRPr lang="en-US" sz="1050" b="1" baseline="0" dirty="0" smtClean="0">
                        <a:solidFill>
                          <a:srgbClr val="00B0F0"/>
                        </a:solidFill>
                        <a:latin typeface="Amatic SC" panose="00000500000000000000" pitchFamily="2" charset="-79"/>
                        <a:cs typeface="Amatic SC" panose="00000500000000000000" pitchFamily="2" charset="-79"/>
                      </a:endParaRPr>
                    </a:p>
                    <a:p>
                      <a:pPr algn="ctr"/>
                      <a:endParaRPr lang="en-US" sz="2000" b="1" baseline="0" dirty="0" smtClean="0">
                        <a:solidFill>
                          <a:srgbClr val="00B0F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latin typeface="Amatic SC" panose="00000500000000000000" pitchFamily="2" charset="-79"/>
                          <a:cs typeface="Amatic SC" panose="00000500000000000000" pitchFamily="2" charset="-79"/>
                        </a:rPr>
                        <a:t>All Creatures Great and small</a:t>
                      </a:r>
                    </a:p>
                    <a:p>
                      <a:pPr algn="ctr"/>
                      <a:r>
                        <a:rPr lang="en-US" sz="1050" dirty="0" smtClean="0">
                          <a:solidFill>
                            <a:schemeClr val="tx1"/>
                          </a:solidFill>
                          <a:latin typeface="+mn-lt"/>
                          <a:cs typeface="Amatic SC" panose="00000500000000000000" pitchFamily="2" charset="-79"/>
                        </a:rPr>
                        <a:t>God’s creatures</a:t>
                      </a:r>
                      <a:r>
                        <a:rPr lang="en-US" sz="1050" baseline="0" dirty="0" smtClean="0">
                          <a:solidFill>
                            <a:schemeClr val="tx1"/>
                          </a:solidFill>
                          <a:latin typeface="+mn-lt"/>
                          <a:cs typeface="Amatic SC" panose="00000500000000000000" pitchFamily="2" charset="-79"/>
                        </a:rPr>
                        <a:t> </a:t>
                      </a:r>
                    </a:p>
                    <a:p>
                      <a:pPr algn="ctr"/>
                      <a:r>
                        <a:rPr lang="en-US" sz="1050" dirty="0" smtClean="0">
                          <a:solidFill>
                            <a:schemeClr val="tx1"/>
                          </a:solidFill>
                          <a:latin typeface="+mn-lt"/>
                          <a:cs typeface="Amatic SC" panose="00000500000000000000" pitchFamily="2" charset="-79"/>
                        </a:rPr>
                        <a:t>Noah’s Ark.</a:t>
                      </a:r>
                    </a:p>
                    <a:p>
                      <a:pPr algn="ctr"/>
                      <a:r>
                        <a:rPr lang="en-US" sz="1050" dirty="0" smtClean="0">
                          <a:solidFill>
                            <a:schemeClr val="tx1"/>
                          </a:solidFill>
                          <a:latin typeface="+mn-lt"/>
                          <a:cs typeface="Amatic SC" panose="00000500000000000000" pitchFamily="2" charset="-79"/>
                        </a:rPr>
                        <a:t>Farm</a:t>
                      </a:r>
                      <a:r>
                        <a:rPr lang="en-US" sz="1050" baseline="0" dirty="0" smtClean="0">
                          <a:solidFill>
                            <a:schemeClr val="tx1"/>
                          </a:solidFill>
                          <a:latin typeface="+mn-lt"/>
                          <a:cs typeface="Amatic SC" panose="00000500000000000000" pitchFamily="2" charset="-79"/>
                        </a:rPr>
                        <a:t> animals </a:t>
                      </a:r>
                    </a:p>
                    <a:p>
                      <a:pPr algn="ctr"/>
                      <a:r>
                        <a:rPr lang="en-US" sz="1050" dirty="0" err="1" smtClean="0">
                          <a:solidFill>
                            <a:schemeClr val="tx1"/>
                          </a:solidFill>
                          <a:latin typeface="+mn-lt"/>
                          <a:cs typeface="Amatic SC" panose="00000500000000000000" pitchFamily="2" charset="-79"/>
                        </a:rPr>
                        <a:t>Minibeasts</a:t>
                      </a:r>
                      <a:r>
                        <a:rPr lang="en-US" sz="1050" dirty="0" smtClean="0">
                          <a:solidFill>
                            <a:schemeClr val="tx1"/>
                          </a:solidFill>
                          <a:latin typeface="+mn-lt"/>
                          <a:cs typeface="Amatic SC" panose="00000500000000000000" pitchFamily="2" charset="-79"/>
                        </a:rPr>
                        <a:t> </a:t>
                      </a:r>
                    </a:p>
                    <a:p>
                      <a:pPr algn="ctr"/>
                      <a:r>
                        <a:rPr lang="en-US" sz="1050" dirty="0" smtClean="0">
                          <a:solidFill>
                            <a:schemeClr val="tx1"/>
                          </a:solidFill>
                          <a:latin typeface="+mn-lt"/>
                          <a:cs typeface="Amatic SC" panose="00000500000000000000" pitchFamily="2" charset="-79"/>
                        </a:rPr>
                        <a:t>Caring for our world</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872714">
                <a:tc>
                  <a:txBody>
                    <a:bodyPr/>
                    <a:lstStyle/>
                    <a:p>
                      <a:pPr algn="ctr"/>
                      <a:r>
                        <a:rPr lang="en-GB" sz="2400" b="1" dirty="0" smtClean="0">
                          <a:solidFill>
                            <a:srgbClr val="7030A0"/>
                          </a:solidFill>
                          <a:latin typeface="Amatic SC" panose="00000500000000000000" pitchFamily="2" charset="-79"/>
                          <a:cs typeface="Amatic SC" panose="00000500000000000000" pitchFamily="2" charset="-79"/>
                        </a:rPr>
                        <a:t>Key</a:t>
                      </a:r>
                      <a:r>
                        <a:rPr lang="en-GB" sz="2400" b="1" baseline="0" dirty="0" smtClean="0">
                          <a:solidFill>
                            <a:srgbClr val="7030A0"/>
                          </a:solidFill>
                          <a:latin typeface="Amatic SC" panose="00000500000000000000" pitchFamily="2" charset="-79"/>
                          <a:cs typeface="Amatic SC" panose="00000500000000000000" pitchFamily="2" charset="-79"/>
                        </a:rPr>
                        <a:t> Texts</a:t>
                      </a:r>
                    </a:p>
                    <a:p>
                      <a:pPr algn="ctr"/>
                      <a:endParaRPr lang="en-GB" sz="2400" b="1" baseline="0" dirty="0" smtClean="0">
                        <a:solidFill>
                          <a:schemeClr val="accent2">
                            <a:lumMod val="75000"/>
                          </a:schemeClr>
                        </a:solidFill>
                        <a:latin typeface="Amatic SC" panose="00000500000000000000" pitchFamily="2" charset="-79"/>
                        <a:cs typeface="Amatic SC" panose="00000500000000000000" pitchFamily="2" charset="-79"/>
                      </a:endParaRPr>
                    </a:p>
                    <a:p>
                      <a:pPr algn="ctr"/>
                      <a:endParaRPr lang="en-GB" sz="2400" b="1" baseline="0" dirty="0" smtClean="0">
                        <a:solidFill>
                          <a:schemeClr val="accent2">
                            <a:lumMod val="75000"/>
                          </a:schemeClr>
                        </a:solidFill>
                        <a:latin typeface="Amatic SC" panose="00000500000000000000" pitchFamily="2" charset="-79"/>
                        <a:cs typeface="Amatic SC" panose="00000500000000000000" pitchFamily="2" charset="-79"/>
                      </a:endParaRPr>
                    </a:p>
                    <a:p>
                      <a:pPr algn="ctr"/>
                      <a:r>
                        <a:rPr lang="en-GB" sz="2400" b="1" baseline="0" dirty="0" smtClean="0">
                          <a:solidFill>
                            <a:schemeClr val="accent2">
                              <a:lumMod val="75000"/>
                            </a:schemeClr>
                          </a:solidFill>
                          <a:latin typeface="Amatic SC" panose="00000500000000000000" pitchFamily="2" charset="-79"/>
                          <a:cs typeface="Amatic SC" panose="00000500000000000000" pitchFamily="2" charset="-79"/>
                        </a:rPr>
                        <a:t>DRAWING CLUB:</a:t>
                      </a:r>
                      <a:endParaRPr lang="en-GB" sz="2400" b="1" dirty="0">
                        <a:solidFill>
                          <a:schemeClr val="accent2">
                            <a:lumMod val="75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smtClean="0">
                          <a:solidFill>
                            <a:srgbClr val="7030A0"/>
                          </a:solidFill>
                          <a:latin typeface="+mn-lt"/>
                          <a:cs typeface="RM Typerighter old" panose="00000400000000000000" pitchFamily="2" charset="-79"/>
                        </a:rPr>
                        <a:t>Colour</a:t>
                      </a:r>
                      <a:r>
                        <a:rPr lang="en-US" sz="1000" dirty="0" smtClean="0">
                          <a:solidFill>
                            <a:srgbClr val="7030A0"/>
                          </a:solidFill>
                          <a:latin typeface="+mn-lt"/>
                          <a:cs typeface="RM Typerighter old" panose="00000400000000000000" pitchFamily="2" charset="-79"/>
                        </a:rPr>
                        <a:t> Monster/</a:t>
                      </a:r>
                      <a:r>
                        <a:rPr lang="en-US" sz="1000" baseline="0" dirty="0" smtClean="0">
                          <a:solidFill>
                            <a:srgbClr val="7030A0"/>
                          </a:solidFill>
                          <a:latin typeface="+mn-lt"/>
                          <a:cs typeface="RM Typerighter old" panose="00000400000000000000" pitchFamily="2" charset="-79"/>
                        </a:rPr>
                        <a:t>Elmer</a:t>
                      </a:r>
                    </a:p>
                    <a:p>
                      <a:pPr algn="ctr"/>
                      <a:r>
                        <a:rPr lang="en-US" sz="1000" baseline="0" dirty="0" smtClean="0">
                          <a:solidFill>
                            <a:srgbClr val="7030A0"/>
                          </a:solidFill>
                          <a:latin typeface="+mn-lt"/>
                          <a:cs typeface="RM Typerighter old" panose="00000400000000000000" pitchFamily="2" charset="-79"/>
                        </a:rPr>
                        <a:t>Once there were Giants</a:t>
                      </a:r>
                    </a:p>
                    <a:p>
                      <a:r>
                        <a:rPr lang="en-GB" sz="1000" kern="1200" dirty="0" smtClean="0">
                          <a:solidFill>
                            <a:srgbClr val="7030A0"/>
                          </a:solidFill>
                          <a:effectLst/>
                          <a:latin typeface="+mn-lt"/>
                          <a:ea typeface="+mn-ea"/>
                          <a:cs typeface="+mn-cs"/>
                        </a:rPr>
                        <a:t>Each Peach Pear Plum by </a:t>
                      </a:r>
                      <a:r>
                        <a:rPr lang="en-GB" sz="1000" i="1" kern="1200" dirty="0" smtClean="0">
                          <a:solidFill>
                            <a:srgbClr val="7030A0"/>
                          </a:solidFill>
                          <a:effectLst/>
                          <a:latin typeface="+mn-lt"/>
                          <a:ea typeface="+mn-ea"/>
                          <a:cs typeface="+mn-cs"/>
                        </a:rPr>
                        <a:t>Janet and Allen </a:t>
                      </a:r>
                      <a:r>
                        <a:rPr lang="en-GB" sz="1000" i="1" kern="1200" dirty="0" err="1" smtClean="0">
                          <a:solidFill>
                            <a:srgbClr val="7030A0"/>
                          </a:solidFill>
                          <a:effectLst/>
                          <a:latin typeface="+mn-lt"/>
                          <a:ea typeface="+mn-ea"/>
                          <a:cs typeface="+mn-cs"/>
                        </a:rPr>
                        <a:t>Ahlberg</a:t>
                      </a:r>
                      <a:endParaRPr lang="en-GB" sz="1000" kern="1200" dirty="0" smtClean="0">
                        <a:solidFill>
                          <a:srgbClr val="7030A0"/>
                        </a:solidFill>
                        <a:effectLst/>
                        <a:latin typeface="+mn-lt"/>
                        <a:ea typeface="+mn-ea"/>
                        <a:cs typeface="+mn-cs"/>
                      </a:endParaRPr>
                    </a:p>
                    <a:p>
                      <a:r>
                        <a:rPr lang="en-GB" sz="1000" kern="1200" dirty="0" smtClean="0">
                          <a:solidFill>
                            <a:srgbClr val="7030A0"/>
                          </a:solidFill>
                          <a:effectLst/>
                          <a:latin typeface="+mn-lt"/>
                          <a:ea typeface="+mn-ea"/>
                          <a:cs typeface="+mn-cs"/>
                        </a:rPr>
                        <a:t>Hairy </a:t>
                      </a:r>
                      <a:r>
                        <a:rPr lang="en-GB" sz="1000" kern="1200" dirty="0" err="1" smtClean="0">
                          <a:solidFill>
                            <a:srgbClr val="7030A0"/>
                          </a:solidFill>
                          <a:effectLst/>
                          <a:latin typeface="+mn-lt"/>
                          <a:ea typeface="+mn-ea"/>
                          <a:cs typeface="+mn-cs"/>
                        </a:rPr>
                        <a:t>Maclary</a:t>
                      </a:r>
                      <a:r>
                        <a:rPr lang="en-GB" sz="1000" kern="1200" dirty="0" smtClean="0">
                          <a:solidFill>
                            <a:srgbClr val="7030A0"/>
                          </a:solidFill>
                          <a:effectLst/>
                          <a:latin typeface="+mn-lt"/>
                          <a:ea typeface="+mn-ea"/>
                          <a:cs typeface="+mn-cs"/>
                        </a:rPr>
                        <a:t> by </a:t>
                      </a:r>
                      <a:r>
                        <a:rPr lang="en-GB" sz="1000" i="1" kern="1200" dirty="0" err="1" smtClean="0">
                          <a:solidFill>
                            <a:srgbClr val="7030A0"/>
                          </a:solidFill>
                          <a:effectLst/>
                          <a:latin typeface="+mn-lt"/>
                          <a:ea typeface="+mn-ea"/>
                          <a:cs typeface="+mn-cs"/>
                        </a:rPr>
                        <a:t>lynley</a:t>
                      </a:r>
                      <a:r>
                        <a:rPr lang="en-GB" sz="1000" i="1" kern="1200" dirty="0" smtClean="0">
                          <a:solidFill>
                            <a:srgbClr val="7030A0"/>
                          </a:solidFill>
                          <a:effectLst/>
                          <a:latin typeface="+mn-lt"/>
                          <a:ea typeface="+mn-ea"/>
                          <a:cs typeface="+mn-cs"/>
                        </a:rPr>
                        <a:t> Dodd</a:t>
                      </a:r>
                      <a:endParaRPr lang="en-GB" sz="1000" kern="1200" dirty="0" smtClean="0">
                        <a:solidFill>
                          <a:srgbClr val="7030A0"/>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Noah’s Ark</a:t>
                      </a:r>
                    </a:p>
                    <a:p>
                      <a:r>
                        <a:rPr lang="en-GB" sz="1000" kern="1200" dirty="0" smtClean="0">
                          <a:solidFill>
                            <a:schemeClr val="accent2">
                              <a:lumMod val="75000"/>
                            </a:schemeClr>
                          </a:solidFill>
                          <a:effectLst/>
                          <a:latin typeface="+mn-lt"/>
                          <a:ea typeface="+mn-ea"/>
                          <a:cs typeface="+mn-cs"/>
                        </a:rPr>
                        <a:t>Colour Monster</a:t>
                      </a:r>
                    </a:p>
                    <a:p>
                      <a:r>
                        <a:rPr lang="en-GB" sz="1000" kern="1200" dirty="0" smtClean="0">
                          <a:solidFill>
                            <a:schemeClr val="accent2">
                              <a:lumMod val="75000"/>
                            </a:schemeClr>
                          </a:solidFill>
                          <a:effectLst/>
                          <a:latin typeface="+mn-lt"/>
                          <a:ea typeface="+mn-ea"/>
                          <a:cs typeface="+mn-cs"/>
                        </a:rPr>
                        <a:t>Rabbit Foo </a:t>
                      </a:r>
                      <a:r>
                        <a:rPr lang="en-GB" sz="1000" kern="1200" dirty="0" err="1" smtClean="0">
                          <a:solidFill>
                            <a:schemeClr val="accent2">
                              <a:lumMod val="75000"/>
                            </a:schemeClr>
                          </a:solidFill>
                          <a:effectLst/>
                          <a:latin typeface="+mn-lt"/>
                          <a:ea typeface="+mn-ea"/>
                          <a:cs typeface="+mn-cs"/>
                        </a:rPr>
                        <a:t>Foo</a:t>
                      </a:r>
                      <a:endParaRPr lang="en-GB" sz="1000" kern="1200" dirty="0" smtClean="0">
                        <a:solidFill>
                          <a:schemeClr val="accent2">
                            <a:lumMod val="75000"/>
                          </a:schemeClr>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Night Pirates</a:t>
                      </a:r>
                    </a:p>
                    <a:p>
                      <a:r>
                        <a:rPr lang="en-GB" sz="1000" kern="1200" dirty="0" err="1" smtClean="0">
                          <a:solidFill>
                            <a:schemeClr val="accent2">
                              <a:lumMod val="75000"/>
                            </a:schemeClr>
                          </a:solidFill>
                          <a:effectLst/>
                          <a:latin typeface="+mn-lt"/>
                          <a:ea typeface="+mn-ea"/>
                          <a:cs typeface="+mn-cs"/>
                        </a:rPr>
                        <a:t>BananaMan</a:t>
                      </a:r>
                      <a:r>
                        <a:rPr lang="en-GB" sz="1000" kern="1200" dirty="0" smtClean="0">
                          <a:solidFill>
                            <a:schemeClr val="accent2">
                              <a:lumMod val="75000"/>
                            </a:schemeClr>
                          </a:solidFill>
                          <a:effectLst/>
                          <a:latin typeface="+mn-lt"/>
                          <a:ea typeface="+mn-ea"/>
                          <a:cs typeface="+mn-cs"/>
                        </a:rPr>
                        <a:t> </a:t>
                      </a:r>
                    </a:p>
                    <a:p>
                      <a:r>
                        <a:rPr lang="en-GB" sz="1000" kern="1200" dirty="0" smtClean="0">
                          <a:solidFill>
                            <a:schemeClr val="accent2">
                              <a:lumMod val="75000"/>
                            </a:schemeClr>
                          </a:solidFill>
                          <a:effectLst/>
                          <a:latin typeface="+mn-lt"/>
                          <a:ea typeface="+mn-ea"/>
                          <a:cs typeface="+mn-cs"/>
                        </a:rPr>
                        <a:t>Super Worm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Not Now Bernard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7030A0"/>
                          </a:solidFill>
                          <a:latin typeface="+mn-lt"/>
                          <a:cs typeface="RM Typerighter old" panose="00000400000000000000" pitchFamily="2" charset="-79"/>
                        </a:rPr>
                        <a:t>Kippers Birthday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7030A0"/>
                          </a:solidFill>
                          <a:latin typeface="+mn-lt"/>
                          <a:cs typeface="RM Typerighter old" panose="00000400000000000000" pitchFamily="2" charset="-79"/>
                        </a:rPr>
                        <a:t>The Nativity</a:t>
                      </a:r>
                    </a:p>
                    <a:p>
                      <a:r>
                        <a:rPr lang="en-GB" sz="1000" kern="1200" dirty="0" smtClean="0">
                          <a:solidFill>
                            <a:srgbClr val="7030A0"/>
                          </a:solidFill>
                          <a:effectLst/>
                          <a:latin typeface="+mn-lt"/>
                          <a:ea typeface="+mn-ea"/>
                          <a:cs typeface="+mn-cs"/>
                        </a:rPr>
                        <a:t>Hug by </a:t>
                      </a:r>
                      <a:r>
                        <a:rPr lang="en-GB" sz="1000" i="1" kern="1200" dirty="0" smtClean="0">
                          <a:solidFill>
                            <a:srgbClr val="7030A0"/>
                          </a:solidFill>
                          <a:effectLst/>
                          <a:latin typeface="+mn-lt"/>
                          <a:ea typeface="+mn-ea"/>
                          <a:cs typeface="+mn-cs"/>
                        </a:rPr>
                        <a:t>Jez </a:t>
                      </a:r>
                      <a:r>
                        <a:rPr lang="en-GB" sz="1000" i="1" kern="1200" dirty="0" err="1" smtClean="0">
                          <a:solidFill>
                            <a:srgbClr val="7030A0"/>
                          </a:solidFill>
                          <a:effectLst/>
                          <a:latin typeface="+mn-lt"/>
                          <a:ea typeface="+mn-ea"/>
                          <a:cs typeface="+mn-cs"/>
                        </a:rPr>
                        <a:t>Alborough</a:t>
                      </a:r>
                      <a:endParaRPr lang="en-GB" sz="1000" kern="1200" dirty="0" smtClean="0">
                        <a:solidFill>
                          <a:srgbClr val="7030A0"/>
                        </a:solidFill>
                        <a:effectLst/>
                        <a:latin typeface="+mn-lt"/>
                        <a:ea typeface="+mn-ea"/>
                        <a:cs typeface="+mn-cs"/>
                      </a:endParaRPr>
                    </a:p>
                    <a:p>
                      <a:r>
                        <a:rPr lang="en-GB" sz="1000" kern="1200" dirty="0" smtClean="0">
                          <a:solidFill>
                            <a:srgbClr val="7030A0"/>
                          </a:solidFill>
                          <a:effectLst/>
                          <a:latin typeface="+mn-lt"/>
                          <a:ea typeface="+mn-ea"/>
                          <a:cs typeface="+mn-cs"/>
                        </a:rPr>
                        <a:t>Where’s Spot? By </a:t>
                      </a:r>
                      <a:r>
                        <a:rPr lang="en-GB" sz="1000" i="1" kern="1200" dirty="0" smtClean="0">
                          <a:solidFill>
                            <a:srgbClr val="7030A0"/>
                          </a:solidFill>
                          <a:effectLst/>
                          <a:latin typeface="+mn-lt"/>
                          <a:ea typeface="+mn-ea"/>
                          <a:cs typeface="+mn-cs"/>
                        </a:rPr>
                        <a:t>Eric Hill</a:t>
                      </a:r>
                      <a:endParaRPr lang="en-GB" sz="1000" kern="1200" dirty="0" smtClean="0">
                        <a:solidFill>
                          <a:srgbClr val="7030A0"/>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Bonfire</a:t>
                      </a:r>
                      <a:r>
                        <a:rPr lang="en-GB" sz="1000" kern="1200" baseline="0" dirty="0" smtClean="0">
                          <a:solidFill>
                            <a:schemeClr val="accent2">
                              <a:lumMod val="75000"/>
                            </a:schemeClr>
                          </a:solidFill>
                          <a:effectLst/>
                          <a:latin typeface="+mn-lt"/>
                          <a:ea typeface="+mn-ea"/>
                          <a:cs typeface="+mn-cs"/>
                        </a:rPr>
                        <a:t> Night Poem</a:t>
                      </a:r>
                      <a:endParaRPr lang="en-GB" sz="1000" kern="1200" dirty="0" smtClean="0">
                        <a:solidFill>
                          <a:schemeClr val="accent2">
                            <a:lumMod val="75000"/>
                          </a:schemeClr>
                        </a:solidFill>
                        <a:effectLst/>
                        <a:latin typeface="+mn-lt"/>
                        <a:ea typeface="+mn-ea"/>
                        <a:cs typeface="+mn-cs"/>
                      </a:endParaRPr>
                    </a:p>
                    <a:p>
                      <a:r>
                        <a:rPr lang="en-GB" sz="1000" kern="1200" dirty="0" err="1" smtClean="0">
                          <a:solidFill>
                            <a:schemeClr val="accent2">
                              <a:lumMod val="75000"/>
                            </a:schemeClr>
                          </a:solidFill>
                          <a:effectLst/>
                          <a:latin typeface="+mn-lt"/>
                          <a:ea typeface="+mn-ea"/>
                          <a:cs typeface="+mn-cs"/>
                        </a:rPr>
                        <a:t>Binny’s</a:t>
                      </a:r>
                      <a:r>
                        <a:rPr lang="en-GB" sz="1000" kern="1200" dirty="0" smtClean="0">
                          <a:solidFill>
                            <a:schemeClr val="accent2">
                              <a:lumMod val="75000"/>
                            </a:schemeClr>
                          </a:solidFill>
                          <a:effectLst/>
                          <a:latin typeface="+mn-lt"/>
                          <a:ea typeface="+mn-ea"/>
                          <a:cs typeface="+mn-cs"/>
                        </a:rPr>
                        <a:t> Diwali </a:t>
                      </a:r>
                    </a:p>
                    <a:p>
                      <a:r>
                        <a:rPr lang="en-GB" sz="1000" kern="1200" dirty="0" smtClean="0">
                          <a:solidFill>
                            <a:schemeClr val="accent2">
                              <a:lumMod val="75000"/>
                            </a:schemeClr>
                          </a:solidFill>
                          <a:effectLst/>
                          <a:latin typeface="+mn-lt"/>
                          <a:ea typeface="+mn-ea"/>
                          <a:cs typeface="+mn-cs"/>
                        </a:rPr>
                        <a:t>The Way Back Home</a:t>
                      </a:r>
                    </a:p>
                    <a:p>
                      <a:r>
                        <a:rPr lang="en-GB" sz="1000" kern="1200" dirty="0" smtClean="0">
                          <a:solidFill>
                            <a:schemeClr val="accent2">
                              <a:lumMod val="75000"/>
                            </a:schemeClr>
                          </a:solidFill>
                          <a:effectLst/>
                          <a:latin typeface="+mn-lt"/>
                          <a:ea typeface="+mn-ea"/>
                          <a:cs typeface="+mn-cs"/>
                        </a:rPr>
                        <a:t>Owl Babies</a:t>
                      </a:r>
                    </a:p>
                    <a:p>
                      <a:r>
                        <a:rPr lang="en-GB" sz="1000" kern="1200" dirty="0" smtClean="0">
                          <a:solidFill>
                            <a:schemeClr val="accent2">
                              <a:lumMod val="75000"/>
                            </a:schemeClr>
                          </a:solidFill>
                          <a:effectLst/>
                          <a:latin typeface="+mn-lt"/>
                          <a:ea typeface="+mn-ea"/>
                          <a:cs typeface="+mn-cs"/>
                        </a:rPr>
                        <a:t>Wow Said the Owl</a:t>
                      </a:r>
                    </a:p>
                    <a:p>
                      <a:r>
                        <a:rPr lang="en-GB" sz="1000" kern="1200" dirty="0" smtClean="0">
                          <a:solidFill>
                            <a:schemeClr val="accent2">
                              <a:lumMod val="75000"/>
                            </a:schemeClr>
                          </a:solidFill>
                          <a:effectLst/>
                          <a:latin typeface="+mn-lt"/>
                          <a:ea typeface="+mn-ea"/>
                          <a:cs typeface="+mn-cs"/>
                        </a:rPr>
                        <a:t>The Little Christmas Tree</a:t>
                      </a:r>
                    </a:p>
                    <a:p>
                      <a:r>
                        <a:rPr lang="en-GB" sz="1000" kern="1200" dirty="0" smtClean="0">
                          <a:solidFill>
                            <a:schemeClr val="accent2">
                              <a:lumMod val="75000"/>
                            </a:schemeClr>
                          </a:solidFill>
                          <a:effectLst/>
                          <a:latin typeface="+mn-lt"/>
                          <a:ea typeface="+mn-ea"/>
                          <a:cs typeface="+mn-cs"/>
                        </a:rPr>
                        <a:t>Dear Santa</a:t>
                      </a:r>
                    </a:p>
                    <a:p>
                      <a:r>
                        <a:rPr lang="en-GB" sz="1000" kern="1200" baseline="0" dirty="0" smtClean="0">
                          <a:solidFill>
                            <a:schemeClr val="accent2">
                              <a:lumMod val="75000"/>
                            </a:schemeClr>
                          </a:solidFill>
                          <a:effectLst/>
                          <a:latin typeface="+mn-lt"/>
                          <a:ea typeface="+mn-ea"/>
                          <a:cs typeface="+mn-cs"/>
                        </a:rPr>
                        <a:t>Leaf Man</a:t>
                      </a:r>
                      <a:endParaRPr lang="en-GB" sz="100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Tiddler</a:t>
                      </a:r>
                      <a:endParaRPr lang="en-GB" sz="1050" baseline="0" dirty="0" smtClean="0">
                        <a:solidFill>
                          <a:srgbClr val="7030A0"/>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Snail and the Whale</a:t>
                      </a:r>
                    </a:p>
                    <a:p>
                      <a:r>
                        <a:rPr lang="en-GB" sz="1000" kern="1200" dirty="0" smtClean="0">
                          <a:solidFill>
                            <a:srgbClr val="7030A0"/>
                          </a:solidFill>
                          <a:effectLst/>
                          <a:latin typeface="+mn-lt"/>
                          <a:ea typeface="+mn-ea"/>
                          <a:cs typeface="+mn-cs"/>
                        </a:rPr>
                        <a:t>The </a:t>
                      </a:r>
                      <a:r>
                        <a:rPr lang="en-GB" sz="1000" kern="1200" dirty="0" smtClean="0">
                          <a:solidFill>
                            <a:srgbClr val="7030A0"/>
                          </a:solidFill>
                          <a:effectLst/>
                          <a:latin typeface="+mn-lt"/>
                          <a:ea typeface="+mn-ea"/>
                          <a:cs typeface="+mn-cs"/>
                        </a:rPr>
                        <a:t>train ride by </a:t>
                      </a:r>
                      <a:r>
                        <a:rPr lang="en-GB" sz="1000" i="1" kern="1200" dirty="0" smtClean="0">
                          <a:solidFill>
                            <a:srgbClr val="7030A0"/>
                          </a:solidFill>
                          <a:effectLst/>
                          <a:latin typeface="+mn-lt"/>
                          <a:ea typeface="+mn-ea"/>
                          <a:cs typeface="+mn-cs"/>
                        </a:rPr>
                        <a:t>June Crebbin</a:t>
                      </a:r>
                      <a:endParaRPr lang="en-GB" sz="1050"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How to Catch a Star</a:t>
                      </a:r>
                      <a:endParaRPr lang="en-GB" sz="105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Stuck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Rainbow Fish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7030A0"/>
                          </a:solidFill>
                          <a:latin typeface="+mn-lt"/>
                          <a:cs typeface="RM Typerighter old" panose="00000400000000000000" pitchFamily="2" charset="-79"/>
                        </a:rPr>
                        <a:t>Jaspers</a:t>
                      </a:r>
                      <a:r>
                        <a:rPr lang="en-GB" sz="1050" baseline="0" dirty="0" smtClean="0">
                          <a:solidFill>
                            <a:srgbClr val="7030A0"/>
                          </a:solidFill>
                          <a:latin typeface="+mn-lt"/>
                          <a:cs typeface="RM Typerighter old" panose="00000400000000000000" pitchFamily="2" charset="-79"/>
                        </a:rPr>
                        <a:t>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The Tiny Seed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Oliver’s Garden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The Easter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 </a:t>
                      </a:r>
                      <a:r>
                        <a:rPr lang="en-GB" sz="1000" kern="1200" dirty="0" smtClean="0">
                          <a:solidFill>
                            <a:srgbClr val="7030A0"/>
                          </a:solidFill>
                          <a:effectLst/>
                          <a:latin typeface="+mn-lt"/>
                          <a:ea typeface="+mn-ea"/>
                          <a:cs typeface="+mn-cs"/>
                        </a:rPr>
                        <a:t>Come on, Daisy by </a:t>
                      </a:r>
                      <a:r>
                        <a:rPr lang="en-GB" sz="1000" i="1" kern="1200" dirty="0" smtClean="0">
                          <a:solidFill>
                            <a:srgbClr val="7030A0"/>
                          </a:solidFill>
                          <a:effectLst/>
                          <a:latin typeface="+mn-lt"/>
                          <a:ea typeface="+mn-ea"/>
                          <a:cs typeface="+mn-cs"/>
                        </a:rPr>
                        <a:t>Jane Simmons</a:t>
                      </a:r>
                      <a:endParaRPr lang="en-GB" sz="1000" kern="1200" dirty="0" smtClean="0">
                        <a:solidFill>
                          <a:srgbClr val="7030A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   </a:t>
                      </a:r>
                      <a:r>
                        <a:rPr lang="en-GB" sz="1050" baseline="0" dirty="0" smtClean="0">
                          <a:solidFill>
                            <a:schemeClr val="accent2">
                              <a:lumMod val="75000"/>
                            </a:schemeClr>
                          </a:solidFill>
                          <a:latin typeface="+mn-lt"/>
                          <a:cs typeface="RM Typerighter old" panose="00000400000000000000" pitchFamily="2" charset="-79"/>
                        </a:rPr>
                        <a:t>Rosie’s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Would you Rather?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Jack and The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Chicken </a:t>
                      </a:r>
                      <a:r>
                        <a:rPr lang="en-GB" sz="1050" baseline="0" dirty="0" err="1" smtClean="0">
                          <a:solidFill>
                            <a:schemeClr val="accent2">
                              <a:lumMod val="75000"/>
                            </a:schemeClr>
                          </a:solidFill>
                          <a:latin typeface="+mn-lt"/>
                          <a:cs typeface="RM Typerighter old" panose="00000400000000000000" pitchFamily="2" charset="-79"/>
                        </a:rPr>
                        <a:t>Licken</a:t>
                      </a:r>
                      <a:endParaRPr lang="en-GB" sz="105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Wacky Races</a:t>
                      </a:r>
                      <a:r>
                        <a:rPr lang="en-GB" sz="1050" baseline="0" dirty="0" smtClean="0">
                          <a:solidFill>
                            <a:srgbClr val="7030A0"/>
                          </a:solidFill>
                          <a:latin typeface="+mn-lt"/>
                          <a:cs typeface="RM Typerighter old" panose="00000400000000000000" pitchFamily="2" charset="-79"/>
                        </a:rPr>
                        <a:t>           </a:t>
                      </a:r>
                      <a:endParaRPr lang="en-GB" sz="1050" dirty="0">
                        <a:solidFill>
                          <a:srgbClr val="7030A0"/>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rgbClr val="7030A0"/>
                          </a:solidFill>
                          <a:latin typeface="+mn-lt"/>
                          <a:cs typeface="Amatic SC" panose="00000500000000000000" pitchFamily="2" charset="-79"/>
                        </a:rPr>
                        <a:t>Little Red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rgbClr val="7030A0"/>
                          </a:solidFill>
                          <a:latin typeface="+mn-lt"/>
                          <a:cs typeface="Amatic SC" panose="00000500000000000000" pitchFamily="2" charset="-79"/>
                        </a:rPr>
                        <a:t>Rapunzel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7030A0"/>
                          </a:solidFill>
                          <a:latin typeface="+mn-lt"/>
                          <a:cs typeface="Amatic SC" panose="00000500000000000000" pitchFamily="2" charset="-79"/>
                        </a:rPr>
                        <a:t>In the Castle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You Choose</a:t>
                      </a:r>
                      <a:endParaRPr lang="en-GB" sz="105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A little Bit Brave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The Hairy Toe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Room on The Broom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Goldilocks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Red Riding</a:t>
                      </a:r>
                      <a:r>
                        <a:rPr lang="en-GB" sz="1050" baseline="0" dirty="0" smtClean="0">
                          <a:solidFill>
                            <a:schemeClr val="accent2">
                              <a:lumMod val="75000"/>
                            </a:schemeClr>
                          </a:solidFill>
                          <a:latin typeface="+mn-lt"/>
                          <a:cs typeface="RM Typerighter old" panose="00000400000000000000" pitchFamily="2" charset="-79"/>
                        </a:rPr>
                        <a:t> Hood</a:t>
                      </a:r>
                      <a:endParaRPr lang="en-GB" sz="105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7030A0"/>
                          </a:solidFill>
                          <a:latin typeface="+mn-lt"/>
                          <a:cs typeface="Amatic SC" panose="00000500000000000000" pitchFamily="2" charset="-79"/>
                        </a:rPr>
                        <a:t>The Very Hungry Caterpillar.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aseline="0" dirty="0" smtClean="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7030A0"/>
                          </a:solidFill>
                          <a:effectLst/>
                          <a:latin typeface="+mn-lt"/>
                          <a:ea typeface="+mn-ea"/>
                          <a:cs typeface="+mn-cs"/>
                        </a:rPr>
                        <a:t>We’re going on a bear hunt by </a:t>
                      </a:r>
                      <a:r>
                        <a:rPr lang="en-GB" sz="1000" i="1" kern="1200" dirty="0" smtClean="0">
                          <a:solidFill>
                            <a:srgbClr val="7030A0"/>
                          </a:solidFill>
                          <a:effectLst/>
                          <a:latin typeface="+mn-lt"/>
                          <a:ea typeface="+mn-ea"/>
                          <a:cs typeface="+mn-cs"/>
                        </a:rPr>
                        <a:t>Michael Rosen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7030A0"/>
                          </a:solidFill>
                          <a:effectLst/>
                          <a:latin typeface="+mn-lt"/>
                          <a:ea typeface="+mn-ea"/>
                          <a:cs typeface="+mn-cs"/>
                        </a:rPr>
                        <a:t>Brown Bear by </a:t>
                      </a:r>
                      <a:r>
                        <a:rPr lang="en-GB" sz="1000" i="1" kern="1200" dirty="0" smtClean="0">
                          <a:solidFill>
                            <a:srgbClr val="7030A0"/>
                          </a:solidFill>
                          <a:effectLst/>
                          <a:latin typeface="+mn-lt"/>
                          <a:ea typeface="+mn-ea"/>
                          <a:cs typeface="+mn-cs"/>
                        </a:rPr>
                        <a:t>Eric Carle </a:t>
                      </a:r>
                      <a:endParaRPr lang="en-GB" sz="1000" kern="1200" dirty="0" smtClean="0">
                        <a:solidFill>
                          <a:srgbClr val="7030A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My Brother</a:t>
                      </a:r>
                      <a:endParaRPr lang="en-US" sz="1050" dirty="0" smtClean="0">
                        <a:solidFill>
                          <a:schemeClr val="tx1"/>
                        </a:solidFill>
                        <a:latin typeface="+mn-lt"/>
                        <a:cs typeface="Amatic SC" panose="00000500000000000000" pitchFamily="2" charset="-79"/>
                      </a:endParaRPr>
                    </a:p>
                    <a:p>
                      <a:pPr algn="ctr"/>
                      <a:r>
                        <a:rPr lang="en-GB" sz="1050" dirty="0" smtClean="0">
                          <a:solidFill>
                            <a:schemeClr val="accent2">
                              <a:lumMod val="75000"/>
                            </a:schemeClr>
                          </a:solidFill>
                          <a:latin typeface="+mn-lt"/>
                          <a:cs typeface="RM Typerighter old" panose="00000400000000000000" pitchFamily="2" charset="-79"/>
                        </a:rPr>
                        <a:t>Are the Dinosaurs Dead, Dad</a:t>
                      </a:r>
                      <a:r>
                        <a:rPr lang="en-GB" sz="1050" dirty="0" smtClean="0">
                          <a:solidFill>
                            <a:schemeClr val="accent2">
                              <a:lumMod val="75000"/>
                            </a:schemeClr>
                          </a:solidFill>
                          <a:latin typeface="+mn-lt"/>
                          <a:cs typeface="RM Typerighter old" panose="000004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Dear Zoo by Rod Campbell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713415">
                <a:tc>
                  <a:txBody>
                    <a:bodyPr/>
                    <a:lstStyle/>
                    <a:p>
                      <a:pPr algn="ctr"/>
                      <a:r>
                        <a:rPr lang="en-US" sz="2000" b="1" dirty="0" smtClean="0">
                          <a:solidFill>
                            <a:srgbClr val="0070C0"/>
                          </a:solidFill>
                          <a:latin typeface="Amatic SC" panose="00000500000000000000" pitchFamily="2" charset="-79"/>
                          <a:cs typeface="Amatic SC" panose="00000500000000000000" pitchFamily="2" charset="-79"/>
                        </a:rPr>
                        <a:t>Enrichments</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050" dirty="0" smtClean="0">
                          <a:solidFill>
                            <a:schemeClr val="tx1"/>
                          </a:solidFill>
                          <a:latin typeface="+mn-lt"/>
                          <a:cs typeface="Amatic SC" panose="00000500000000000000" pitchFamily="2" charset="-79"/>
                        </a:rPr>
                        <a:t>Remembrance Day </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Harvest </a:t>
                      </a:r>
                      <a:r>
                        <a:rPr lang="en-US" sz="1050" dirty="0">
                          <a:solidFill>
                            <a:schemeClr val="tx1"/>
                          </a:solidFill>
                          <a:latin typeface="+mn-lt"/>
                          <a:cs typeface="Amatic SC" panose="00000500000000000000" pitchFamily="2" charset="-79"/>
                        </a:rPr>
                        <a:t>Time </a:t>
                      </a:r>
                    </a:p>
                    <a:p>
                      <a:pPr algn="ctr"/>
                      <a:r>
                        <a:rPr lang="en-US" sz="1050" dirty="0" smtClean="0">
                          <a:solidFill>
                            <a:schemeClr val="tx1"/>
                          </a:solidFill>
                          <a:latin typeface="+mn-lt"/>
                          <a:cs typeface="Amatic SC" panose="00000500000000000000" pitchFamily="2" charset="-79"/>
                        </a:rPr>
                        <a:t>Rhyme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Guy </a:t>
                      </a:r>
                      <a:r>
                        <a:rPr lang="en-US" sz="1050" dirty="0">
                          <a:solidFill>
                            <a:schemeClr val="tx1"/>
                          </a:solidFill>
                          <a:latin typeface="+mn-lt"/>
                          <a:cs typeface="Amatic SC" panose="00000500000000000000" pitchFamily="2" charset="-79"/>
                        </a:rPr>
                        <a:t>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Nativity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Walk</a:t>
                      </a:r>
                      <a:r>
                        <a:rPr lang="en-US" sz="1050" baseline="0" dirty="0" smtClean="0">
                          <a:solidFill>
                            <a:schemeClr val="tx1"/>
                          </a:solidFill>
                          <a:latin typeface="+mn-lt"/>
                          <a:cs typeface="Amatic SC" panose="00000500000000000000" pitchFamily="2" charset="-79"/>
                        </a:rPr>
                        <a:t> to Post Office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Chinese </a:t>
                      </a:r>
                      <a:r>
                        <a:rPr lang="en-US" sz="1050" dirty="0">
                          <a:solidFill>
                            <a:schemeClr val="tx1"/>
                          </a:solidFill>
                          <a:latin typeface="+mn-lt"/>
                          <a:cs typeface="Amatic SC" panose="00000500000000000000" pitchFamily="2" charset="-79"/>
                        </a:rPr>
                        <a:t>New Year </a:t>
                      </a:r>
                    </a:p>
                    <a:p>
                      <a:pPr algn="ctr"/>
                      <a:r>
                        <a:rPr lang="en-US" sz="1050" dirty="0" smtClean="0">
                          <a:solidFill>
                            <a:schemeClr val="tx1"/>
                          </a:solidFill>
                          <a:latin typeface="+mn-lt"/>
                          <a:cs typeface="Amatic SC" panose="00000500000000000000" pitchFamily="2" charset="-79"/>
                        </a:rPr>
                        <a:t>Shrove</a:t>
                      </a:r>
                      <a:r>
                        <a:rPr lang="en-US" sz="1050" baseline="0" dirty="0" smtClean="0">
                          <a:solidFill>
                            <a:schemeClr val="tx1"/>
                          </a:solidFill>
                          <a:latin typeface="+mn-lt"/>
                          <a:cs typeface="Amatic SC" panose="00000500000000000000" pitchFamily="2" charset="-79"/>
                        </a:rPr>
                        <a:t> Tuesday</a:t>
                      </a:r>
                    </a:p>
                    <a:p>
                      <a:pPr algn="ctr"/>
                      <a:r>
                        <a:rPr lang="en-US" sz="1050" baseline="0" dirty="0" smtClean="0">
                          <a:solidFill>
                            <a:schemeClr val="tx1"/>
                          </a:solidFill>
                          <a:latin typeface="+mn-lt"/>
                          <a:cs typeface="Amatic SC" panose="00000500000000000000" pitchFamily="2" charset="-79"/>
                        </a:rPr>
                        <a:t>Ash Wednesday/ 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Farm</a:t>
                      </a:r>
                      <a:r>
                        <a:rPr lang="en-US" sz="1050" baseline="0" dirty="0" smtClean="0">
                          <a:solidFill>
                            <a:schemeClr val="tx1"/>
                          </a:solidFill>
                          <a:latin typeface="+mn-lt"/>
                          <a:cs typeface="Amatic SC" panose="00000500000000000000" pitchFamily="2" charset="-79"/>
                        </a:rPr>
                        <a:t> trip- new born lambs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smtClean="0">
                          <a:solidFill>
                            <a:schemeClr val="tx1"/>
                          </a:solidFill>
                          <a:latin typeface="+mn-lt"/>
                          <a:cs typeface="Amatic SC" panose="00000500000000000000" pitchFamily="2" charset="-79"/>
                        </a:rPr>
                        <a:t>Planting </a:t>
                      </a:r>
                      <a:r>
                        <a:rPr lang="en-GB" sz="1050" dirty="0">
                          <a:solidFill>
                            <a:schemeClr val="tx1"/>
                          </a:solidFill>
                          <a:latin typeface="+mn-lt"/>
                          <a:cs typeface="Amatic SC" panose="00000500000000000000" pitchFamily="2" charset="-79"/>
                        </a:rPr>
                        <a:t>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Mother’s </a:t>
                      </a:r>
                      <a:r>
                        <a:rPr lang="en-US" sz="1050" dirty="0">
                          <a:solidFill>
                            <a:schemeClr val="tx1"/>
                          </a:solidFill>
                          <a:latin typeface="+mn-lt"/>
                          <a:cs typeface="Amatic SC" panose="00000500000000000000" pitchFamily="2" charset="-79"/>
                        </a:rPr>
                        <a:t>Day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FOREST SCHOOL</a:t>
                      </a:r>
                      <a:endParaRPr lang="en-US"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US" sz="1050" baseline="0" dirty="0" smtClean="0">
                        <a:solidFill>
                          <a:schemeClr val="tx1"/>
                        </a:solidFill>
                        <a:latin typeface="+mn-lt"/>
                        <a:cs typeface="Amatic SC" panose="00000500000000000000" pitchFamily="2" charset="-79"/>
                      </a:endParaRPr>
                    </a:p>
                    <a:p>
                      <a:pPr algn="ctr"/>
                      <a:endParaRPr lang="en-US" sz="1050"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Father’s </a:t>
                      </a:r>
                      <a:r>
                        <a:rPr lang="en-US" sz="1050" dirty="0">
                          <a:solidFill>
                            <a:schemeClr val="tx1"/>
                          </a:solidFill>
                          <a:latin typeface="+mn-lt"/>
                          <a:cs typeface="Amatic SC" panose="00000500000000000000" pitchFamily="2" charset="-79"/>
                        </a:rPr>
                        <a:t>Day </a:t>
                      </a:r>
                    </a:p>
                    <a:p>
                      <a:pPr algn="ctr"/>
                      <a:r>
                        <a:rPr lang="en-GB" sz="1050" dirty="0" smtClean="0">
                          <a:solidFill>
                            <a:schemeClr val="tx1"/>
                          </a:solidFill>
                          <a:latin typeface="+mn-lt"/>
                          <a:cs typeface="Amatic SC" panose="00000500000000000000" pitchFamily="2" charset="-79"/>
                        </a:rPr>
                        <a:t>Sport’s</a:t>
                      </a:r>
                      <a:r>
                        <a:rPr lang="en-GB" sz="1050" baseline="0" dirty="0" smtClean="0">
                          <a:solidFill>
                            <a:schemeClr val="tx1"/>
                          </a:solidFill>
                          <a:latin typeface="+mn-lt"/>
                          <a:cs typeface="Amatic SC" panose="00000500000000000000" pitchFamily="2" charset="-79"/>
                        </a:rPr>
                        <a:t> Day</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318881">
                <a:tc>
                  <a:txBody>
                    <a:bodyPr/>
                    <a:lstStyle/>
                    <a:p>
                      <a:pPr algn="ctr"/>
                      <a:r>
                        <a:rPr lang="en-GB" sz="2000" b="1" dirty="0" smtClean="0">
                          <a:solidFill>
                            <a:srgbClr val="0070C0"/>
                          </a:solidFill>
                          <a:latin typeface="Amatic SC" panose="00000500000000000000" pitchFamily="2" charset="-79"/>
                          <a:cs typeface="Amatic SC" panose="00000500000000000000" pitchFamily="2" charset="-79"/>
                        </a:rPr>
                        <a:t>Narrative 1</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1050" dirty="0" smtClean="0">
                          <a:solidFill>
                            <a:schemeClr val="tx1"/>
                          </a:solidFill>
                          <a:latin typeface="+mn-lt"/>
                          <a:cs typeface="Amatic SC" panose="00000500000000000000" pitchFamily="2" charset="-79"/>
                        </a:rPr>
                        <a:t>What is ambition?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1050" dirty="0" smtClean="0">
                          <a:solidFill>
                            <a:schemeClr val="tx1"/>
                          </a:solidFill>
                          <a:latin typeface="+mn-lt"/>
                          <a:cs typeface="Amatic SC" panose="00000500000000000000" pitchFamily="2" charset="-79"/>
                        </a:rPr>
                        <a:t>How</a:t>
                      </a:r>
                      <a:r>
                        <a:rPr lang="en-US" sz="1050" baseline="0" dirty="0" smtClean="0">
                          <a:solidFill>
                            <a:schemeClr val="tx1"/>
                          </a:solidFill>
                          <a:latin typeface="+mn-lt"/>
                          <a:cs typeface="Amatic SC" panose="00000500000000000000" pitchFamily="2" charset="-79"/>
                        </a:rPr>
                        <a:t> do values help us to learn?</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050" baseline="0" dirty="0" smtClean="0">
                          <a:solidFill>
                            <a:schemeClr val="tx1"/>
                          </a:solidFill>
                          <a:latin typeface="+mn-lt"/>
                          <a:cs typeface="Amatic SC" panose="00000500000000000000" pitchFamily="2" charset="-79"/>
                        </a:rPr>
                        <a:t>What is our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788942085"/>
                  </a:ext>
                </a:extLst>
              </a:tr>
            </a:tbl>
          </a:graphicData>
        </a:graphic>
      </p:graphicFrame>
    </p:spTree>
    <p:extLst>
      <p:ext uri="{BB962C8B-B14F-4D97-AF65-F5344CB8AC3E}">
        <p14:creationId xmlns:p14="http://schemas.microsoft.com/office/powerpoint/2010/main" val="3793943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 Cycle B</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1340076"/>
              </p:ext>
            </p:extLst>
          </p:nvPr>
        </p:nvGraphicFramePr>
        <p:xfrm>
          <a:off x="133491" y="481217"/>
          <a:ext cx="12043806" cy="6095169"/>
        </p:xfrm>
        <a:graphic>
          <a:graphicData uri="http://schemas.openxmlformats.org/drawingml/2006/table">
            <a:tbl>
              <a:tblPr firstRow="1" bandRow="1">
                <a:tableStyleId>{5C22544A-7EE6-4342-B048-85BDC9FD1C3A}</a:tableStyleId>
              </a:tblPr>
              <a:tblGrid>
                <a:gridCol w="1407926">
                  <a:extLst>
                    <a:ext uri="{9D8B030D-6E8A-4147-A177-3AD203B41FA5}">
                      <a16:colId xmlns:a16="http://schemas.microsoft.com/office/drawing/2014/main" val="385991600"/>
                    </a:ext>
                  </a:extLst>
                </a:gridCol>
                <a:gridCol w="1800299">
                  <a:extLst>
                    <a:ext uri="{9D8B030D-6E8A-4147-A177-3AD203B41FA5}">
                      <a16:colId xmlns:a16="http://schemas.microsoft.com/office/drawing/2014/main" val="2865123548"/>
                    </a:ext>
                  </a:extLst>
                </a:gridCol>
                <a:gridCol w="1995056">
                  <a:extLst>
                    <a:ext uri="{9D8B030D-6E8A-4147-A177-3AD203B41FA5}">
                      <a16:colId xmlns:a16="http://schemas.microsoft.com/office/drawing/2014/main" val="872926247"/>
                    </a:ext>
                  </a:extLst>
                </a:gridCol>
                <a:gridCol w="1586544">
                  <a:extLst>
                    <a:ext uri="{9D8B030D-6E8A-4147-A177-3AD203B41FA5}">
                      <a16:colId xmlns:a16="http://schemas.microsoft.com/office/drawing/2014/main" val="1315738151"/>
                    </a:ext>
                  </a:extLst>
                </a:gridCol>
                <a:gridCol w="1729509">
                  <a:extLst>
                    <a:ext uri="{9D8B030D-6E8A-4147-A177-3AD203B41FA5}">
                      <a16:colId xmlns:a16="http://schemas.microsoft.com/office/drawing/2014/main" val="2709165749"/>
                    </a:ext>
                  </a:extLst>
                </a:gridCol>
                <a:gridCol w="1844403">
                  <a:extLst>
                    <a:ext uri="{9D8B030D-6E8A-4147-A177-3AD203B41FA5}">
                      <a16:colId xmlns:a16="http://schemas.microsoft.com/office/drawing/2014/main" val="2335150482"/>
                    </a:ext>
                  </a:extLst>
                </a:gridCol>
                <a:gridCol w="1680069">
                  <a:extLst>
                    <a:ext uri="{9D8B030D-6E8A-4147-A177-3AD203B41FA5}">
                      <a16:colId xmlns:a16="http://schemas.microsoft.com/office/drawing/2014/main" val="4046203905"/>
                    </a:ext>
                  </a:extLst>
                </a:gridCol>
              </a:tblGrid>
              <a:tr h="44835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8352">
                <a:tc>
                  <a:txBody>
                    <a:bodyPr/>
                    <a:lstStyle/>
                    <a:p>
                      <a:pPr algn="ctr"/>
                      <a:r>
                        <a:rPr lang="en-GB" dirty="0" smtClean="0"/>
                        <a:t>KS1</a:t>
                      </a:r>
                      <a:r>
                        <a:rPr lang="en-GB" baseline="0" dirty="0" smtClean="0"/>
                        <a:t> TOPICS</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2400" dirty="0" smtClean="0">
                          <a:solidFill>
                            <a:schemeClr val="bg1">
                              <a:lumMod val="50000"/>
                            </a:schemeClr>
                          </a:solidFill>
                          <a:latin typeface="Amatic SC" panose="00000500000000000000" pitchFamily="2" charset="-79"/>
                          <a:cs typeface="Amatic SC" panose="00000500000000000000" pitchFamily="2" charset="-79"/>
                        </a:rPr>
                        <a:t>Fire and Ice</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GB" sz="2400" dirty="0" smtClean="0">
                          <a:solidFill>
                            <a:schemeClr val="bg1">
                              <a:lumMod val="50000"/>
                            </a:schemeClr>
                          </a:solidFill>
                          <a:latin typeface="Amatic SC" panose="00000500000000000000" pitchFamily="2" charset="-79"/>
                          <a:cs typeface="Amatic SC" panose="00000500000000000000" pitchFamily="2" charset="-79"/>
                        </a:rPr>
                        <a:t>Once upon</a:t>
                      </a:r>
                      <a:r>
                        <a:rPr lang="en-GB" sz="2400" baseline="0" dirty="0" smtClean="0">
                          <a:solidFill>
                            <a:schemeClr val="bg1">
                              <a:lumMod val="50000"/>
                            </a:schemeClr>
                          </a:solidFill>
                          <a:latin typeface="Amatic SC" panose="00000500000000000000" pitchFamily="2" charset="-79"/>
                          <a:cs typeface="Amatic SC" panose="00000500000000000000" pitchFamily="2" charset="-79"/>
                        </a:rPr>
                        <a:t> a Time</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2400" dirty="0" smtClean="0">
                          <a:solidFill>
                            <a:schemeClr val="bg1">
                              <a:lumMod val="50000"/>
                            </a:schemeClr>
                          </a:solidFill>
                          <a:latin typeface="Amatic SC" panose="00000500000000000000" pitchFamily="2" charset="-79"/>
                          <a:cs typeface="Amatic SC" panose="00000500000000000000" pitchFamily="2" charset="-79"/>
                        </a:rPr>
                        <a:t>Ocean Rescue</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457539615"/>
                  </a:ext>
                </a:extLst>
              </a:tr>
              <a:tr h="1972749">
                <a:tc>
                  <a:txBody>
                    <a:bodyPr/>
                    <a:lstStyle/>
                    <a:p>
                      <a:pPr algn="ctr"/>
                      <a:r>
                        <a:rPr lang="en-US" sz="1600" b="0" dirty="0">
                          <a:latin typeface="Amatic SC" panose="00000500000000000000" pitchFamily="2" charset="-79"/>
                          <a:cs typeface="Amatic SC" panose="00000500000000000000" pitchFamily="2" charset="-79"/>
                        </a:rPr>
                        <a:t>General Themes </a:t>
                      </a:r>
                    </a:p>
                    <a:p>
                      <a:pPr algn="ctr"/>
                      <a:r>
                        <a:rPr lang="en-US" sz="1400" b="1" dirty="0">
                          <a:latin typeface="Amatic SC" panose="00000500000000000000" pitchFamily="2" charset="-79"/>
                          <a:cs typeface="Amatic SC" panose="00000500000000000000" pitchFamily="2" charset="-79"/>
                        </a:rPr>
                        <a:t>NB: </a:t>
                      </a:r>
                      <a:r>
                        <a:rPr lang="en-US" sz="14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smtClean="0">
                          <a:solidFill>
                            <a:srgbClr val="7030A0"/>
                          </a:solidFill>
                          <a:latin typeface="Amatic SC" panose="00000500000000000000" pitchFamily="2" charset="-79"/>
                          <a:cs typeface="Amatic SC" panose="00000500000000000000" pitchFamily="2" charset="-79"/>
                        </a:rPr>
                        <a:t>All about me</a:t>
                      </a:r>
                      <a:endParaRPr lang="en-US" sz="2000" b="1" dirty="0">
                        <a:solidFill>
                          <a:srgbClr val="7030A0"/>
                        </a:solidFill>
                        <a:latin typeface="Amatic SC" panose="00000500000000000000" pitchFamily="2" charset="-79"/>
                        <a:cs typeface="Amatic SC" panose="00000500000000000000" pitchFamily="2" charset="-79"/>
                      </a:endParaRPr>
                    </a:p>
                    <a:p>
                      <a:pPr algn="ctr"/>
                      <a:r>
                        <a:rPr lang="en-US" sz="1000" dirty="0">
                          <a:solidFill>
                            <a:schemeClr val="tx1"/>
                          </a:solidFill>
                          <a:latin typeface="+mn-lt"/>
                          <a:cs typeface="Amatic SC" panose="00000500000000000000" pitchFamily="2" charset="-79"/>
                        </a:rPr>
                        <a:t>Starting school / my new class / New Beginnings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cs typeface="Amatic SC" panose="00000500000000000000" pitchFamily="2" charset="-79"/>
                        </a:rPr>
                        <a:t>Our senses</a:t>
                      </a:r>
                      <a:endParaRPr lang="en-US" sz="10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n-lt"/>
                          <a:cs typeface="Amatic SC" panose="00000500000000000000" pitchFamily="2" charset="-79"/>
                        </a:rPr>
                        <a:t>Staying healthy / </a:t>
                      </a:r>
                      <a:r>
                        <a:rPr lang="en-US" sz="1000" dirty="0" smtClean="0">
                          <a:solidFill>
                            <a:schemeClr val="tx1"/>
                          </a:solidFill>
                          <a:latin typeface="+mn-lt"/>
                          <a:cs typeface="Amatic SC" panose="00000500000000000000" pitchFamily="2" charset="-79"/>
                        </a:rPr>
                        <a:t>Teeth/Food  </a:t>
                      </a:r>
                      <a:r>
                        <a:rPr lang="en-US" sz="1000" dirty="0">
                          <a:solidFill>
                            <a:schemeClr val="tx1"/>
                          </a:solidFill>
                          <a:latin typeface="+mn-lt"/>
                          <a:cs typeface="Amatic SC" panose="00000500000000000000" pitchFamily="2" charset="-79"/>
                        </a:rPr>
                        <a:t>/ Human body</a:t>
                      </a:r>
                    </a:p>
                    <a:p>
                      <a:pPr algn="ctr"/>
                      <a:r>
                        <a:rPr lang="en-US" sz="1000" dirty="0" smtClean="0">
                          <a:solidFill>
                            <a:schemeClr val="tx1"/>
                          </a:solidFill>
                          <a:latin typeface="+mn-lt"/>
                          <a:cs typeface="Amatic SC" panose="00000500000000000000" pitchFamily="2" charset="-79"/>
                        </a:rPr>
                        <a:t>My </a:t>
                      </a:r>
                      <a:r>
                        <a:rPr lang="en-US" sz="1000" dirty="0">
                          <a:solidFill>
                            <a:schemeClr val="tx1"/>
                          </a:solidFill>
                          <a:latin typeface="+mn-lt"/>
                          <a:cs typeface="Amatic SC" panose="00000500000000000000" pitchFamily="2" charset="-79"/>
                        </a:rPr>
                        <a:t>family </a:t>
                      </a:r>
                      <a:endParaRPr lang="en-US" sz="1000" dirty="0" smtClean="0">
                        <a:solidFill>
                          <a:schemeClr val="tx1"/>
                        </a:solidFill>
                        <a:latin typeface="+mn-lt"/>
                        <a:cs typeface="Amatic SC" panose="00000500000000000000" pitchFamily="2" charset="-79"/>
                      </a:endParaRPr>
                    </a:p>
                    <a:p>
                      <a:pPr algn="ctr"/>
                      <a:r>
                        <a:rPr lang="en-US" sz="1000" dirty="0" smtClean="0">
                          <a:solidFill>
                            <a:schemeClr val="tx1"/>
                          </a:solidFill>
                          <a:latin typeface="+mn-lt"/>
                          <a:cs typeface="Amatic SC" panose="00000500000000000000" pitchFamily="2" charset="-79"/>
                        </a:rPr>
                        <a:t>What </a:t>
                      </a:r>
                      <a:r>
                        <a:rPr lang="en-US" sz="1000" dirty="0">
                          <a:solidFill>
                            <a:schemeClr val="tx1"/>
                          </a:solidFill>
                          <a:latin typeface="+mn-lt"/>
                          <a:cs typeface="Amatic SC" panose="00000500000000000000" pitchFamily="2" charset="-79"/>
                        </a:rPr>
                        <a:t>am I good at? </a:t>
                      </a:r>
                    </a:p>
                    <a:p>
                      <a:pPr algn="ctr"/>
                      <a:r>
                        <a:rPr lang="en-US" sz="1000" dirty="0">
                          <a:solidFill>
                            <a:schemeClr val="tx1"/>
                          </a:solidFill>
                          <a:latin typeface="+mn-lt"/>
                          <a:cs typeface="Amatic SC" panose="00000500000000000000" pitchFamily="2" charset="-79"/>
                        </a:rPr>
                        <a:t>How do I make others feel? </a:t>
                      </a:r>
                    </a:p>
                    <a:p>
                      <a:pPr algn="ctr"/>
                      <a:r>
                        <a:rPr lang="en-US" sz="1000" dirty="0">
                          <a:solidFill>
                            <a:schemeClr val="tx1"/>
                          </a:solidFill>
                          <a:latin typeface="+mn-lt"/>
                          <a:cs typeface="Amatic SC" panose="00000500000000000000" pitchFamily="2" charset="-79"/>
                        </a:rPr>
                        <a:t>Being kind / staying safe </a:t>
                      </a:r>
                      <a:endParaRPr lang="en-US" sz="1000" dirty="0" smtClean="0">
                        <a:solidFill>
                          <a:schemeClr val="tx1"/>
                        </a:solidFill>
                        <a:latin typeface="+mn-lt"/>
                        <a:cs typeface="Amatic SC" panose="00000500000000000000" pitchFamily="2" charset="-79"/>
                      </a:endParaRPr>
                    </a:p>
                    <a:p>
                      <a:pPr algn="ctr"/>
                      <a:r>
                        <a:rPr lang="en-US" sz="1000" dirty="0" smtClean="0">
                          <a:solidFill>
                            <a:schemeClr val="tx1"/>
                          </a:solidFill>
                          <a:latin typeface="+mn-lt"/>
                          <a:cs typeface="Amatic SC" panose="00000500000000000000" pitchFamily="2" charset="-79"/>
                        </a:rPr>
                        <a:t>Where do we live?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celebrations</a:t>
                      </a:r>
                      <a:endParaRPr lang="en-US" sz="20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Changes</a:t>
                      </a:r>
                      <a:r>
                        <a:rPr lang="en-US" sz="1050" baseline="0" dirty="0" smtClean="0">
                          <a:solidFill>
                            <a:schemeClr val="tx1"/>
                          </a:solidFill>
                          <a:latin typeface="+mn-lt"/>
                          <a:cs typeface="Amatic SC" panose="00000500000000000000" pitchFamily="2" charset="-79"/>
                        </a:rPr>
                        <a:t> in Autumn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Harvest Festival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Birthdays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Christmas </a:t>
                      </a:r>
                      <a:r>
                        <a:rPr lang="en-US" sz="1050" dirty="0">
                          <a:solidFill>
                            <a:schemeClr val="tx1"/>
                          </a:solidFill>
                          <a:latin typeface="+mn-lt"/>
                          <a:cs typeface="Amatic SC" panose="00000500000000000000" pitchFamily="2" charset="-79"/>
                        </a:rPr>
                        <a:t>Lists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b="1" dirty="0" smtClean="0">
                          <a:solidFill>
                            <a:srgbClr val="00B0F0"/>
                          </a:solidFill>
                          <a:latin typeface="Amatic SC" panose="00000500000000000000" pitchFamily="2" charset="-79"/>
                          <a:cs typeface="Amatic SC" panose="00000500000000000000" pitchFamily="2" charset="-79"/>
                        </a:rPr>
                        <a:t>Once upon a time</a:t>
                      </a:r>
                      <a:endParaRPr lang="en-US" sz="4400" b="1" dirty="0" smtClean="0">
                        <a:solidFill>
                          <a:srgbClr val="00B0F0"/>
                        </a:solidFill>
                        <a:latin typeface="Amatic SC" panose="00000500000000000000" pitchFamily="2" charset="-79"/>
                        <a:cs typeface="Amatic SC" panose="00000500000000000000" pitchFamily="2" charset="-79"/>
                      </a:endParaRPr>
                    </a:p>
                    <a:p>
                      <a:pPr algn="ctr"/>
                      <a:r>
                        <a:rPr lang="en-US" sz="1050" baseline="0" dirty="0" smtClean="0">
                          <a:solidFill>
                            <a:schemeClr val="tx1"/>
                          </a:solidFill>
                          <a:latin typeface="+mn-lt"/>
                          <a:cs typeface="Amatic SC" panose="00000500000000000000" pitchFamily="2" charset="-79"/>
                        </a:rPr>
                        <a:t>Traditional Tales</a:t>
                      </a:r>
                    </a:p>
                    <a:p>
                      <a:pPr algn="ctr"/>
                      <a:r>
                        <a:rPr lang="en-US" sz="1050" baseline="0" dirty="0" smtClean="0">
                          <a:solidFill>
                            <a:schemeClr val="tx1"/>
                          </a:solidFill>
                          <a:latin typeface="+mn-lt"/>
                          <a:cs typeface="Amatic SC" panose="00000500000000000000" pitchFamily="2" charset="-79"/>
                        </a:rPr>
                        <a:t>Fairy Tales</a:t>
                      </a:r>
                    </a:p>
                    <a:p>
                      <a:pPr algn="ctr"/>
                      <a:r>
                        <a:rPr lang="en-US" sz="1050" baseline="0" dirty="0" smtClean="0">
                          <a:solidFill>
                            <a:schemeClr val="tx1"/>
                          </a:solidFill>
                          <a:latin typeface="+mn-lt"/>
                          <a:cs typeface="Amatic SC" panose="00000500000000000000" pitchFamily="2" charset="-79"/>
                        </a:rPr>
                        <a:t>Castles </a:t>
                      </a:r>
                    </a:p>
                    <a:p>
                      <a:pPr algn="ctr"/>
                      <a:r>
                        <a:rPr lang="en-US" sz="1050" baseline="0" dirty="0" smtClean="0">
                          <a:solidFill>
                            <a:schemeClr val="tx1"/>
                          </a:solidFill>
                          <a:latin typeface="+mn-lt"/>
                          <a:cs typeface="Amatic SC" panose="00000500000000000000" pitchFamily="2" charset="-79"/>
                        </a:rPr>
                        <a:t>Transport and travelling</a:t>
                      </a:r>
                      <a:endParaRPr lang="en-US" sz="1050" b="1" baseline="0" dirty="0" smtClean="0">
                        <a:solidFill>
                          <a:srgbClr val="00B0F0"/>
                        </a:solidFill>
                        <a:latin typeface="Amatic SC" panose="00000500000000000000" pitchFamily="2" charset="-79"/>
                        <a:cs typeface="Amatic SC" panose="00000500000000000000" pitchFamily="2" charset="-79"/>
                      </a:endParaRPr>
                    </a:p>
                    <a:p>
                      <a:pPr algn="ctr"/>
                      <a:endParaRPr lang="en-US" sz="1050"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Growing </a:t>
                      </a:r>
                    </a:p>
                    <a:p>
                      <a:pPr algn="ctr"/>
                      <a:r>
                        <a:rPr lang="en-US" sz="1050" dirty="0" smtClean="0">
                          <a:solidFill>
                            <a:schemeClr val="tx1"/>
                          </a:solidFill>
                          <a:latin typeface="+mn-lt"/>
                          <a:cs typeface="Amatic SC" panose="00000500000000000000" pitchFamily="2" charset="-79"/>
                        </a:rPr>
                        <a:t>Plants &amp; Flowers </a:t>
                      </a:r>
                    </a:p>
                    <a:p>
                      <a:pPr algn="ctr"/>
                      <a:r>
                        <a:rPr lang="en-US" sz="1050" dirty="0" smtClean="0">
                          <a:solidFill>
                            <a:schemeClr val="tx1"/>
                          </a:solidFill>
                          <a:latin typeface="+mn-lt"/>
                          <a:cs typeface="Amatic SC" panose="00000500000000000000" pitchFamily="2" charset="-79"/>
                        </a:rPr>
                        <a:t>Gardening/Planting</a:t>
                      </a:r>
                    </a:p>
                    <a:p>
                      <a:pPr algn="ctr"/>
                      <a:r>
                        <a:rPr lang="en-US" sz="1050" dirty="0" smtClean="0">
                          <a:solidFill>
                            <a:schemeClr val="tx1"/>
                          </a:solidFill>
                          <a:latin typeface="+mn-lt"/>
                          <a:cs typeface="Amatic SC" panose="00000500000000000000" pitchFamily="2" charset="-79"/>
                        </a:rPr>
                        <a:t>Jack and The</a:t>
                      </a:r>
                      <a:r>
                        <a:rPr lang="en-US" sz="1050" baseline="0" dirty="0" smtClean="0">
                          <a:solidFill>
                            <a:schemeClr val="tx1"/>
                          </a:solidFill>
                          <a:latin typeface="+mn-lt"/>
                          <a:cs typeface="Amatic SC" panose="00000500000000000000" pitchFamily="2" charset="-79"/>
                        </a:rPr>
                        <a:t> Beanstalk</a:t>
                      </a:r>
                    </a:p>
                    <a:p>
                      <a:pPr algn="ctr"/>
                      <a:r>
                        <a:rPr lang="en-US" sz="1050" baseline="0" dirty="0" smtClean="0">
                          <a:solidFill>
                            <a:schemeClr val="tx1"/>
                          </a:solidFill>
                          <a:latin typeface="+mn-lt"/>
                          <a:cs typeface="Amatic SC" panose="00000500000000000000" pitchFamily="2" charset="-79"/>
                        </a:rPr>
                        <a:t>Spring – Seasons.</a:t>
                      </a:r>
                    </a:p>
                    <a:p>
                      <a:pPr algn="ctr"/>
                      <a:r>
                        <a:rPr lang="en-US" sz="1050" baseline="0" dirty="0" smtClean="0">
                          <a:solidFill>
                            <a:schemeClr val="tx1"/>
                          </a:solidFill>
                          <a:latin typeface="+mn-lt"/>
                          <a:cs typeface="Amatic SC" panose="00000500000000000000" pitchFamily="2" charset="-79"/>
                        </a:rPr>
                        <a:t>Easter</a:t>
                      </a:r>
                    </a:p>
                    <a:p>
                      <a:pPr algn="ctr"/>
                      <a:endParaRPr lang="en-US"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Discoverers </a:t>
                      </a:r>
                    </a:p>
                    <a:p>
                      <a:pPr algn="ctr"/>
                      <a:r>
                        <a:rPr lang="en-US" sz="1050" dirty="0" smtClean="0">
                          <a:solidFill>
                            <a:schemeClr val="tx1"/>
                          </a:solidFill>
                          <a:latin typeface="+mn-lt"/>
                          <a:cs typeface="Amatic SC" panose="00000500000000000000" pitchFamily="2" charset="-79"/>
                        </a:rPr>
                        <a:t>Maps</a:t>
                      </a:r>
                    </a:p>
                    <a:p>
                      <a:pPr algn="ctr"/>
                      <a:r>
                        <a:rPr lang="en-US" sz="1050" dirty="0" smtClean="0">
                          <a:solidFill>
                            <a:schemeClr val="tx1"/>
                          </a:solidFill>
                          <a:latin typeface="+mn-lt"/>
                          <a:cs typeface="Amatic SC" panose="00000500000000000000" pitchFamily="2" charset="-79"/>
                        </a:rPr>
                        <a:t>Continents</a:t>
                      </a:r>
                    </a:p>
                    <a:p>
                      <a:pPr algn="ctr"/>
                      <a:r>
                        <a:rPr lang="en-US" sz="1050" dirty="0" smtClean="0">
                          <a:solidFill>
                            <a:schemeClr val="tx1"/>
                          </a:solidFill>
                          <a:latin typeface="+mn-lt"/>
                          <a:cs typeface="Amatic SC" panose="00000500000000000000" pitchFamily="2" charset="-79"/>
                        </a:rPr>
                        <a:t>Oceans</a:t>
                      </a:r>
                    </a:p>
                    <a:p>
                      <a:pPr algn="ctr"/>
                      <a:r>
                        <a:rPr lang="en-US" sz="1050" dirty="0" smtClean="0">
                          <a:solidFill>
                            <a:schemeClr val="tx1"/>
                          </a:solidFill>
                          <a:latin typeface="+mn-lt"/>
                          <a:cs typeface="Amatic SC" panose="00000500000000000000" pitchFamily="2" charset="-79"/>
                        </a:rPr>
                        <a:t>Seaside</a:t>
                      </a:r>
                    </a:p>
                    <a:p>
                      <a:pPr algn="ctr"/>
                      <a:r>
                        <a:rPr lang="en-US" sz="1050" dirty="0" smtClean="0">
                          <a:solidFill>
                            <a:schemeClr val="tx1"/>
                          </a:solidFill>
                          <a:latin typeface="+mn-lt"/>
                          <a:cs typeface="Amatic SC" panose="00000500000000000000" pitchFamily="2" charset="-79"/>
                        </a:rPr>
                        <a:t>Creation</a:t>
                      </a:r>
                    </a:p>
                    <a:p>
                      <a:pPr algn="ctr"/>
                      <a:r>
                        <a:rPr lang="en-US" sz="1050" dirty="0" smtClean="0">
                          <a:solidFill>
                            <a:schemeClr val="tx1"/>
                          </a:solidFill>
                          <a:latin typeface="+mn-lt"/>
                          <a:cs typeface="Amatic SC" panose="00000500000000000000" pitchFamily="2" charset="-79"/>
                        </a:rPr>
                        <a:t>Environment/Pollution/Recycling.</a:t>
                      </a:r>
                      <a:endParaRPr lang="en-GB" sz="1050" dirty="0" smtClean="0">
                        <a:solidFill>
                          <a:schemeClr val="tx1"/>
                        </a:solidFill>
                        <a:latin typeface="+mn-lt"/>
                        <a:cs typeface="Amatic SC" panose="00000500000000000000" pitchFamily="2" charset="-79"/>
                      </a:endParaRPr>
                    </a:p>
                    <a:p>
                      <a:pPr algn="ctr"/>
                      <a:endParaRPr lang="en-US" sz="2000" b="1" baseline="0" dirty="0" smtClean="0">
                        <a:solidFill>
                          <a:srgbClr val="00B0F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latin typeface="Amatic SC" panose="00000500000000000000" pitchFamily="2" charset="-79"/>
                          <a:cs typeface="Amatic SC" panose="00000500000000000000" pitchFamily="2" charset="-79"/>
                        </a:rPr>
                        <a:t>All Creatures Great and small</a:t>
                      </a:r>
                    </a:p>
                    <a:p>
                      <a:pPr algn="ctr"/>
                      <a:r>
                        <a:rPr lang="en-US" sz="1050" dirty="0" smtClean="0">
                          <a:solidFill>
                            <a:schemeClr val="tx1"/>
                          </a:solidFill>
                          <a:latin typeface="+mn-lt"/>
                          <a:cs typeface="Amatic SC" panose="00000500000000000000" pitchFamily="2" charset="-79"/>
                        </a:rPr>
                        <a:t>God’s creatures</a:t>
                      </a:r>
                      <a:r>
                        <a:rPr lang="en-US" sz="1050" baseline="0" dirty="0" smtClean="0">
                          <a:solidFill>
                            <a:schemeClr val="tx1"/>
                          </a:solidFill>
                          <a:latin typeface="+mn-lt"/>
                          <a:cs typeface="Amatic SC" panose="00000500000000000000" pitchFamily="2" charset="-79"/>
                        </a:rPr>
                        <a:t> </a:t>
                      </a:r>
                    </a:p>
                    <a:p>
                      <a:pPr algn="ctr"/>
                      <a:r>
                        <a:rPr lang="en-US" sz="1050" dirty="0" smtClean="0">
                          <a:solidFill>
                            <a:schemeClr val="tx1"/>
                          </a:solidFill>
                          <a:latin typeface="+mn-lt"/>
                          <a:cs typeface="Amatic SC" panose="00000500000000000000" pitchFamily="2" charset="-79"/>
                        </a:rPr>
                        <a:t>Noah’s Ark.</a:t>
                      </a:r>
                    </a:p>
                    <a:p>
                      <a:pPr algn="ctr"/>
                      <a:r>
                        <a:rPr lang="en-US" sz="1050" dirty="0" smtClean="0">
                          <a:solidFill>
                            <a:schemeClr val="tx1"/>
                          </a:solidFill>
                          <a:latin typeface="+mn-lt"/>
                          <a:cs typeface="Amatic SC" panose="00000500000000000000" pitchFamily="2" charset="-79"/>
                        </a:rPr>
                        <a:t>Farm</a:t>
                      </a:r>
                      <a:r>
                        <a:rPr lang="en-US" sz="1050" baseline="0" dirty="0" smtClean="0">
                          <a:solidFill>
                            <a:schemeClr val="tx1"/>
                          </a:solidFill>
                          <a:latin typeface="+mn-lt"/>
                          <a:cs typeface="Amatic SC" panose="00000500000000000000" pitchFamily="2" charset="-79"/>
                        </a:rPr>
                        <a:t> animals </a:t>
                      </a:r>
                    </a:p>
                    <a:p>
                      <a:pPr algn="ctr"/>
                      <a:r>
                        <a:rPr lang="en-US" sz="1050" dirty="0" err="1" smtClean="0">
                          <a:solidFill>
                            <a:schemeClr val="tx1"/>
                          </a:solidFill>
                          <a:latin typeface="+mn-lt"/>
                          <a:cs typeface="Amatic SC" panose="00000500000000000000" pitchFamily="2" charset="-79"/>
                        </a:rPr>
                        <a:t>Minibeasts</a:t>
                      </a:r>
                      <a:r>
                        <a:rPr lang="en-US" sz="1050" dirty="0" smtClean="0">
                          <a:solidFill>
                            <a:schemeClr val="tx1"/>
                          </a:solidFill>
                          <a:latin typeface="+mn-lt"/>
                          <a:cs typeface="Amatic SC" panose="00000500000000000000" pitchFamily="2" charset="-79"/>
                        </a:rPr>
                        <a:t> </a:t>
                      </a:r>
                    </a:p>
                    <a:p>
                      <a:pPr algn="ctr"/>
                      <a:r>
                        <a:rPr lang="en-US" sz="1050" dirty="0" smtClean="0">
                          <a:solidFill>
                            <a:schemeClr val="tx1"/>
                          </a:solidFill>
                          <a:latin typeface="+mn-lt"/>
                          <a:cs typeface="Amatic SC" panose="00000500000000000000" pitchFamily="2" charset="-79"/>
                        </a:rPr>
                        <a:t>Caring for our world</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755895">
                <a:tc>
                  <a:txBody>
                    <a:bodyPr/>
                    <a:lstStyle/>
                    <a:p>
                      <a:pPr algn="ctr"/>
                      <a:r>
                        <a:rPr lang="en-GB" sz="2400" b="1" dirty="0" smtClean="0">
                          <a:solidFill>
                            <a:srgbClr val="7030A0"/>
                          </a:solidFill>
                          <a:latin typeface="Amatic SC" panose="00000500000000000000" pitchFamily="2" charset="-79"/>
                          <a:cs typeface="Amatic SC" panose="00000500000000000000" pitchFamily="2" charset="-79"/>
                        </a:rPr>
                        <a:t>Key</a:t>
                      </a:r>
                      <a:r>
                        <a:rPr lang="en-GB" sz="2400" b="1" baseline="0" dirty="0" smtClean="0">
                          <a:solidFill>
                            <a:srgbClr val="7030A0"/>
                          </a:solidFill>
                          <a:latin typeface="Amatic SC" panose="00000500000000000000" pitchFamily="2" charset="-79"/>
                          <a:cs typeface="Amatic SC" panose="00000500000000000000" pitchFamily="2" charset="-79"/>
                        </a:rPr>
                        <a:t> Texts</a:t>
                      </a:r>
                    </a:p>
                    <a:p>
                      <a:pPr algn="ctr"/>
                      <a:endParaRPr lang="en-GB" sz="2400" b="1" baseline="0" dirty="0" smtClean="0">
                        <a:solidFill>
                          <a:schemeClr val="accent2">
                            <a:lumMod val="75000"/>
                          </a:schemeClr>
                        </a:solidFill>
                        <a:latin typeface="Amatic SC" panose="00000500000000000000" pitchFamily="2" charset="-79"/>
                        <a:cs typeface="Amatic SC" panose="00000500000000000000" pitchFamily="2" charset="-79"/>
                      </a:endParaRPr>
                    </a:p>
                    <a:p>
                      <a:pPr algn="ctr"/>
                      <a:r>
                        <a:rPr lang="en-GB" sz="2400" b="1" baseline="0" dirty="0" smtClean="0">
                          <a:solidFill>
                            <a:schemeClr val="accent2">
                              <a:lumMod val="75000"/>
                            </a:schemeClr>
                          </a:solidFill>
                          <a:latin typeface="Amatic SC" panose="00000500000000000000" pitchFamily="2" charset="-79"/>
                          <a:cs typeface="Amatic SC" panose="00000500000000000000" pitchFamily="2" charset="-79"/>
                        </a:rPr>
                        <a:t>DRAWING CLUB:</a:t>
                      </a:r>
                      <a:endParaRPr lang="en-GB" sz="2400" b="1" dirty="0">
                        <a:solidFill>
                          <a:schemeClr val="accent2">
                            <a:lumMod val="75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err="1" smtClean="0">
                          <a:solidFill>
                            <a:srgbClr val="7030A0"/>
                          </a:solidFill>
                          <a:latin typeface="+mn-lt"/>
                          <a:cs typeface="RM Typerighter old" panose="00000400000000000000" pitchFamily="2" charset="-79"/>
                        </a:rPr>
                        <a:t>Colour</a:t>
                      </a:r>
                      <a:r>
                        <a:rPr lang="en-US" sz="1000" dirty="0" smtClean="0">
                          <a:solidFill>
                            <a:srgbClr val="7030A0"/>
                          </a:solidFill>
                          <a:latin typeface="+mn-lt"/>
                          <a:cs typeface="RM Typerighter old" panose="00000400000000000000" pitchFamily="2" charset="-79"/>
                        </a:rPr>
                        <a:t> Monster/</a:t>
                      </a:r>
                      <a:r>
                        <a:rPr lang="en-US" sz="1000" baseline="0" dirty="0" smtClean="0">
                          <a:solidFill>
                            <a:srgbClr val="7030A0"/>
                          </a:solidFill>
                          <a:latin typeface="+mn-lt"/>
                          <a:cs typeface="RM Typerighter old" panose="00000400000000000000" pitchFamily="2" charset="-79"/>
                        </a:rPr>
                        <a:t>Elmer</a:t>
                      </a:r>
                    </a:p>
                    <a:p>
                      <a:pPr algn="ctr"/>
                      <a:r>
                        <a:rPr lang="en-US" sz="1000" baseline="0" dirty="0" smtClean="0">
                          <a:solidFill>
                            <a:srgbClr val="7030A0"/>
                          </a:solidFill>
                          <a:latin typeface="+mn-lt"/>
                          <a:cs typeface="RM Typerighter old" panose="00000400000000000000" pitchFamily="2" charset="-79"/>
                        </a:rPr>
                        <a:t>Once there were Giants</a:t>
                      </a:r>
                    </a:p>
                    <a:p>
                      <a:r>
                        <a:rPr lang="en-GB" sz="1000" kern="1200" dirty="0" smtClean="0">
                          <a:solidFill>
                            <a:srgbClr val="7030A0"/>
                          </a:solidFill>
                          <a:effectLst/>
                          <a:latin typeface="+mn-lt"/>
                          <a:ea typeface="+mn-ea"/>
                          <a:cs typeface="+mn-cs"/>
                        </a:rPr>
                        <a:t>Each Peach Pear Plum by </a:t>
                      </a:r>
                      <a:r>
                        <a:rPr lang="en-GB" sz="1000" i="1" kern="1200" dirty="0" smtClean="0">
                          <a:solidFill>
                            <a:srgbClr val="7030A0"/>
                          </a:solidFill>
                          <a:effectLst/>
                          <a:latin typeface="+mn-lt"/>
                          <a:ea typeface="+mn-ea"/>
                          <a:cs typeface="+mn-cs"/>
                        </a:rPr>
                        <a:t>Janet and Allen </a:t>
                      </a:r>
                      <a:r>
                        <a:rPr lang="en-GB" sz="1000" i="1" kern="1200" dirty="0" err="1" smtClean="0">
                          <a:solidFill>
                            <a:srgbClr val="7030A0"/>
                          </a:solidFill>
                          <a:effectLst/>
                          <a:latin typeface="+mn-lt"/>
                          <a:ea typeface="+mn-ea"/>
                          <a:cs typeface="+mn-cs"/>
                        </a:rPr>
                        <a:t>Ahlberg</a:t>
                      </a:r>
                      <a:endParaRPr lang="en-GB" sz="1000" kern="1200" dirty="0" smtClean="0">
                        <a:solidFill>
                          <a:srgbClr val="7030A0"/>
                        </a:solidFill>
                        <a:effectLst/>
                        <a:latin typeface="+mn-lt"/>
                        <a:ea typeface="+mn-ea"/>
                        <a:cs typeface="+mn-cs"/>
                      </a:endParaRPr>
                    </a:p>
                    <a:p>
                      <a:r>
                        <a:rPr lang="en-GB" sz="1000" kern="1200" dirty="0" smtClean="0">
                          <a:solidFill>
                            <a:srgbClr val="7030A0"/>
                          </a:solidFill>
                          <a:effectLst/>
                          <a:latin typeface="+mn-lt"/>
                          <a:ea typeface="+mn-ea"/>
                          <a:cs typeface="+mn-cs"/>
                        </a:rPr>
                        <a:t>Hairy </a:t>
                      </a:r>
                      <a:r>
                        <a:rPr lang="en-GB" sz="1000" kern="1200" dirty="0" err="1" smtClean="0">
                          <a:solidFill>
                            <a:srgbClr val="7030A0"/>
                          </a:solidFill>
                          <a:effectLst/>
                          <a:latin typeface="+mn-lt"/>
                          <a:ea typeface="+mn-ea"/>
                          <a:cs typeface="+mn-cs"/>
                        </a:rPr>
                        <a:t>Maclary</a:t>
                      </a:r>
                      <a:r>
                        <a:rPr lang="en-GB" sz="1000" kern="1200" dirty="0" smtClean="0">
                          <a:solidFill>
                            <a:srgbClr val="7030A0"/>
                          </a:solidFill>
                          <a:effectLst/>
                          <a:latin typeface="+mn-lt"/>
                          <a:ea typeface="+mn-ea"/>
                          <a:cs typeface="+mn-cs"/>
                        </a:rPr>
                        <a:t> by </a:t>
                      </a:r>
                      <a:r>
                        <a:rPr lang="en-GB" sz="1000" i="1" kern="1200" dirty="0" err="1" smtClean="0">
                          <a:solidFill>
                            <a:srgbClr val="7030A0"/>
                          </a:solidFill>
                          <a:effectLst/>
                          <a:latin typeface="+mn-lt"/>
                          <a:ea typeface="+mn-ea"/>
                          <a:cs typeface="+mn-cs"/>
                        </a:rPr>
                        <a:t>lynley</a:t>
                      </a:r>
                      <a:r>
                        <a:rPr lang="en-GB" sz="1000" i="1" kern="1200" dirty="0" smtClean="0">
                          <a:solidFill>
                            <a:srgbClr val="7030A0"/>
                          </a:solidFill>
                          <a:effectLst/>
                          <a:latin typeface="+mn-lt"/>
                          <a:ea typeface="+mn-ea"/>
                          <a:cs typeface="+mn-cs"/>
                        </a:rPr>
                        <a:t> Dodd</a:t>
                      </a:r>
                      <a:endParaRPr lang="en-GB" sz="1000" kern="1200" dirty="0" smtClean="0">
                        <a:solidFill>
                          <a:srgbClr val="7030A0"/>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Colour Monster</a:t>
                      </a:r>
                    </a:p>
                    <a:p>
                      <a:r>
                        <a:rPr lang="en-GB" sz="1000" kern="1200" dirty="0" smtClean="0">
                          <a:solidFill>
                            <a:schemeClr val="accent2">
                              <a:lumMod val="75000"/>
                            </a:schemeClr>
                          </a:solidFill>
                          <a:effectLst/>
                          <a:latin typeface="+mn-lt"/>
                          <a:ea typeface="+mn-ea"/>
                          <a:cs typeface="+mn-cs"/>
                        </a:rPr>
                        <a:t>Rabbit Foo </a:t>
                      </a:r>
                      <a:r>
                        <a:rPr lang="en-GB" sz="1000" kern="1200" dirty="0" err="1" smtClean="0">
                          <a:solidFill>
                            <a:schemeClr val="accent2">
                              <a:lumMod val="75000"/>
                            </a:schemeClr>
                          </a:solidFill>
                          <a:effectLst/>
                          <a:latin typeface="+mn-lt"/>
                          <a:ea typeface="+mn-ea"/>
                          <a:cs typeface="+mn-cs"/>
                        </a:rPr>
                        <a:t>Foo</a:t>
                      </a:r>
                      <a:endParaRPr lang="en-GB" sz="1000" kern="1200" dirty="0" smtClean="0">
                        <a:solidFill>
                          <a:schemeClr val="accent2">
                            <a:lumMod val="75000"/>
                          </a:schemeClr>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Night Pirates</a:t>
                      </a:r>
                    </a:p>
                    <a:p>
                      <a:r>
                        <a:rPr lang="en-GB" sz="1000" kern="1200" dirty="0" err="1" smtClean="0">
                          <a:solidFill>
                            <a:schemeClr val="accent2">
                              <a:lumMod val="75000"/>
                            </a:schemeClr>
                          </a:solidFill>
                          <a:effectLst/>
                          <a:latin typeface="+mn-lt"/>
                          <a:ea typeface="+mn-ea"/>
                          <a:cs typeface="+mn-cs"/>
                        </a:rPr>
                        <a:t>BananaMan</a:t>
                      </a:r>
                      <a:r>
                        <a:rPr lang="en-GB" sz="1000" kern="1200" dirty="0" smtClean="0">
                          <a:solidFill>
                            <a:schemeClr val="accent2">
                              <a:lumMod val="75000"/>
                            </a:schemeClr>
                          </a:solidFill>
                          <a:effectLst/>
                          <a:latin typeface="+mn-lt"/>
                          <a:ea typeface="+mn-ea"/>
                          <a:cs typeface="+mn-cs"/>
                        </a:rPr>
                        <a:t> </a:t>
                      </a:r>
                    </a:p>
                    <a:p>
                      <a:r>
                        <a:rPr lang="en-GB" sz="1000" kern="1200" dirty="0" smtClean="0">
                          <a:solidFill>
                            <a:schemeClr val="accent2">
                              <a:lumMod val="75000"/>
                            </a:schemeClr>
                          </a:solidFill>
                          <a:effectLst/>
                          <a:latin typeface="+mn-lt"/>
                          <a:ea typeface="+mn-ea"/>
                          <a:cs typeface="+mn-cs"/>
                        </a:rPr>
                        <a:t>Super Worm</a:t>
                      </a:r>
                    </a:p>
                    <a:p>
                      <a:r>
                        <a:rPr lang="en-GB" sz="1000" kern="1200" dirty="0" smtClean="0">
                          <a:solidFill>
                            <a:schemeClr val="accent2">
                              <a:lumMod val="75000"/>
                            </a:schemeClr>
                          </a:solidFill>
                          <a:effectLst/>
                          <a:latin typeface="+mn-lt"/>
                          <a:ea typeface="+mn-ea"/>
                          <a:cs typeface="+mn-cs"/>
                        </a:rPr>
                        <a:t>Not</a:t>
                      </a:r>
                      <a:r>
                        <a:rPr lang="en-GB" sz="1000" kern="1200" baseline="0" dirty="0" smtClean="0">
                          <a:solidFill>
                            <a:schemeClr val="accent2">
                              <a:lumMod val="75000"/>
                            </a:schemeClr>
                          </a:solidFill>
                          <a:effectLst/>
                          <a:latin typeface="+mn-lt"/>
                          <a:ea typeface="+mn-ea"/>
                          <a:cs typeface="+mn-cs"/>
                        </a:rPr>
                        <a:t> Now Bernard</a:t>
                      </a:r>
                      <a:endParaRPr lang="en-GB" sz="1000" kern="1200" dirty="0" smtClean="0">
                        <a:solidFill>
                          <a:schemeClr val="accent2">
                            <a:lumMod val="75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7030A0"/>
                          </a:solidFill>
                          <a:latin typeface="+mn-lt"/>
                          <a:cs typeface="RM Typerighter old" panose="00000400000000000000" pitchFamily="2" charset="-79"/>
                        </a:rPr>
                        <a:t>Kippers Birthday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7030A0"/>
                          </a:solidFill>
                          <a:latin typeface="+mn-lt"/>
                          <a:cs typeface="RM Typerighter old" panose="00000400000000000000" pitchFamily="2" charset="-79"/>
                        </a:rPr>
                        <a:t>The Nativity</a:t>
                      </a:r>
                    </a:p>
                    <a:p>
                      <a:r>
                        <a:rPr lang="en-GB" sz="1000" kern="1200" dirty="0" smtClean="0">
                          <a:solidFill>
                            <a:srgbClr val="7030A0"/>
                          </a:solidFill>
                          <a:effectLst/>
                          <a:latin typeface="+mn-lt"/>
                          <a:ea typeface="+mn-ea"/>
                          <a:cs typeface="+mn-cs"/>
                        </a:rPr>
                        <a:t>Hug by </a:t>
                      </a:r>
                      <a:r>
                        <a:rPr lang="en-GB" sz="1000" i="1" kern="1200" dirty="0" smtClean="0">
                          <a:solidFill>
                            <a:srgbClr val="7030A0"/>
                          </a:solidFill>
                          <a:effectLst/>
                          <a:latin typeface="+mn-lt"/>
                          <a:ea typeface="+mn-ea"/>
                          <a:cs typeface="+mn-cs"/>
                        </a:rPr>
                        <a:t>Jez </a:t>
                      </a:r>
                      <a:r>
                        <a:rPr lang="en-GB" sz="1000" i="1" kern="1200" dirty="0" err="1" smtClean="0">
                          <a:solidFill>
                            <a:srgbClr val="7030A0"/>
                          </a:solidFill>
                          <a:effectLst/>
                          <a:latin typeface="+mn-lt"/>
                          <a:ea typeface="+mn-ea"/>
                          <a:cs typeface="+mn-cs"/>
                        </a:rPr>
                        <a:t>Alborough</a:t>
                      </a:r>
                      <a:endParaRPr lang="en-GB" sz="1000" kern="1200" dirty="0" smtClean="0">
                        <a:solidFill>
                          <a:srgbClr val="7030A0"/>
                        </a:solidFill>
                        <a:effectLst/>
                        <a:latin typeface="+mn-lt"/>
                        <a:ea typeface="+mn-ea"/>
                        <a:cs typeface="+mn-cs"/>
                      </a:endParaRPr>
                    </a:p>
                    <a:p>
                      <a:r>
                        <a:rPr lang="en-GB" sz="1000" kern="1200" dirty="0" smtClean="0">
                          <a:solidFill>
                            <a:srgbClr val="7030A0"/>
                          </a:solidFill>
                          <a:effectLst/>
                          <a:latin typeface="+mn-lt"/>
                          <a:ea typeface="+mn-ea"/>
                          <a:cs typeface="+mn-cs"/>
                        </a:rPr>
                        <a:t>Where’s Spot? By </a:t>
                      </a:r>
                      <a:r>
                        <a:rPr lang="en-GB" sz="1000" i="1" kern="1200" dirty="0" smtClean="0">
                          <a:solidFill>
                            <a:srgbClr val="7030A0"/>
                          </a:solidFill>
                          <a:effectLst/>
                          <a:latin typeface="+mn-lt"/>
                          <a:ea typeface="+mn-ea"/>
                          <a:cs typeface="+mn-cs"/>
                        </a:rPr>
                        <a:t>Eric Hill</a:t>
                      </a:r>
                      <a:endParaRPr lang="en-GB" sz="1000" kern="1200" dirty="0" smtClean="0">
                        <a:solidFill>
                          <a:srgbClr val="7030A0"/>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Bonfire</a:t>
                      </a:r>
                      <a:r>
                        <a:rPr lang="en-GB" sz="1000" kern="1200" baseline="0" dirty="0" smtClean="0">
                          <a:solidFill>
                            <a:schemeClr val="accent2">
                              <a:lumMod val="75000"/>
                            </a:schemeClr>
                          </a:solidFill>
                          <a:effectLst/>
                          <a:latin typeface="+mn-lt"/>
                          <a:ea typeface="+mn-ea"/>
                          <a:cs typeface="+mn-cs"/>
                        </a:rPr>
                        <a:t> Night Poem</a:t>
                      </a:r>
                      <a:endParaRPr lang="en-GB" sz="1000" kern="1200" dirty="0" smtClean="0">
                        <a:solidFill>
                          <a:schemeClr val="accent2">
                            <a:lumMod val="75000"/>
                          </a:schemeClr>
                        </a:solidFill>
                        <a:effectLst/>
                        <a:latin typeface="+mn-lt"/>
                        <a:ea typeface="+mn-ea"/>
                        <a:cs typeface="+mn-cs"/>
                      </a:endParaRPr>
                    </a:p>
                    <a:p>
                      <a:r>
                        <a:rPr lang="en-GB" sz="1000" kern="1200" dirty="0" err="1" smtClean="0">
                          <a:solidFill>
                            <a:schemeClr val="accent2">
                              <a:lumMod val="75000"/>
                            </a:schemeClr>
                          </a:solidFill>
                          <a:effectLst/>
                          <a:latin typeface="+mn-lt"/>
                          <a:ea typeface="+mn-ea"/>
                          <a:cs typeface="+mn-cs"/>
                        </a:rPr>
                        <a:t>Binny’s</a:t>
                      </a:r>
                      <a:r>
                        <a:rPr lang="en-GB" sz="1000" kern="1200" dirty="0" smtClean="0">
                          <a:solidFill>
                            <a:schemeClr val="accent2">
                              <a:lumMod val="75000"/>
                            </a:schemeClr>
                          </a:solidFill>
                          <a:effectLst/>
                          <a:latin typeface="+mn-lt"/>
                          <a:ea typeface="+mn-ea"/>
                          <a:cs typeface="+mn-cs"/>
                        </a:rPr>
                        <a:t> Diwali </a:t>
                      </a:r>
                    </a:p>
                    <a:p>
                      <a:r>
                        <a:rPr lang="en-GB" sz="1000" kern="1200" dirty="0" smtClean="0">
                          <a:solidFill>
                            <a:schemeClr val="accent2">
                              <a:lumMod val="75000"/>
                            </a:schemeClr>
                          </a:solidFill>
                          <a:effectLst/>
                          <a:latin typeface="+mn-lt"/>
                          <a:ea typeface="+mn-ea"/>
                          <a:cs typeface="+mn-cs"/>
                        </a:rPr>
                        <a:t>The Way Back Home</a:t>
                      </a:r>
                    </a:p>
                    <a:p>
                      <a:r>
                        <a:rPr lang="en-GB" sz="1000" kern="1200" dirty="0" smtClean="0">
                          <a:solidFill>
                            <a:schemeClr val="accent2">
                              <a:lumMod val="75000"/>
                            </a:schemeClr>
                          </a:solidFill>
                          <a:effectLst/>
                          <a:latin typeface="+mn-lt"/>
                          <a:ea typeface="+mn-ea"/>
                          <a:cs typeface="+mn-cs"/>
                        </a:rPr>
                        <a:t>Owl Babies</a:t>
                      </a:r>
                    </a:p>
                    <a:p>
                      <a:r>
                        <a:rPr lang="en-GB" sz="1000" kern="1200" dirty="0" smtClean="0">
                          <a:solidFill>
                            <a:schemeClr val="accent2">
                              <a:lumMod val="75000"/>
                            </a:schemeClr>
                          </a:solidFill>
                          <a:effectLst/>
                          <a:latin typeface="+mn-lt"/>
                          <a:ea typeface="+mn-ea"/>
                          <a:cs typeface="+mn-cs"/>
                        </a:rPr>
                        <a:t>Wow Said the Owl</a:t>
                      </a:r>
                    </a:p>
                    <a:p>
                      <a:r>
                        <a:rPr lang="en-GB" sz="1000" kern="1200" dirty="0" smtClean="0">
                          <a:solidFill>
                            <a:schemeClr val="accent2">
                              <a:lumMod val="75000"/>
                            </a:schemeClr>
                          </a:solidFill>
                          <a:effectLst/>
                          <a:latin typeface="+mn-lt"/>
                          <a:ea typeface="+mn-ea"/>
                          <a:cs typeface="+mn-cs"/>
                        </a:rPr>
                        <a:t>The Little Christmas Tree</a:t>
                      </a:r>
                    </a:p>
                    <a:p>
                      <a:r>
                        <a:rPr lang="en-GB" sz="1000" kern="1200" dirty="0" smtClean="0">
                          <a:solidFill>
                            <a:schemeClr val="accent2">
                              <a:lumMod val="75000"/>
                            </a:schemeClr>
                          </a:solidFill>
                          <a:effectLst/>
                          <a:latin typeface="+mn-lt"/>
                          <a:ea typeface="+mn-ea"/>
                          <a:cs typeface="+mn-cs"/>
                        </a:rPr>
                        <a:t>Dear Santa</a:t>
                      </a:r>
                    </a:p>
                    <a:p>
                      <a:r>
                        <a:rPr lang="en-GB" sz="1000" kern="1200" baseline="0" dirty="0" smtClean="0">
                          <a:solidFill>
                            <a:schemeClr val="accent2">
                              <a:lumMod val="75000"/>
                            </a:schemeClr>
                          </a:solidFill>
                          <a:effectLst/>
                          <a:latin typeface="+mn-lt"/>
                          <a:ea typeface="+mn-ea"/>
                          <a:cs typeface="+mn-cs"/>
                        </a:rPr>
                        <a:t>Leaf Man</a:t>
                      </a:r>
                      <a:endParaRPr lang="en-GB" sz="100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7030A0"/>
                          </a:solidFill>
                          <a:latin typeface="+mn-lt"/>
                          <a:cs typeface="Amatic SC" panose="00000500000000000000" pitchFamily="2" charset="-79"/>
                        </a:rPr>
                        <a:t>Little Red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7030A0"/>
                          </a:solidFill>
                          <a:latin typeface="+mn-lt"/>
                          <a:cs typeface="Amatic SC" panose="00000500000000000000" pitchFamily="2" charset="-79"/>
                        </a:rPr>
                        <a:t>Rapunzel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solidFill>
                            <a:srgbClr val="7030A0"/>
                          </a:solidFill>
                          <a:latin typeface="+mn-lt"/>
                          <a:cs typeface="Amatic SC" panose="00000500000000000000" pitchFamily="2" charset="-79"/>
                        </a:rPr>
                        <a:t>In the Castle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You chose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A little Bit Brave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The Hairy Toe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Room on The Broom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2">
                              <a:lumMod val="75000"/>
                            </a:schemeClr>
                          </a:solidFill>
                          <a:latin typeface="+mn-lt"/>
                          <a:cs typeface="RM Typerighter old" panose="00000400000000000000" pitchFamily="2" charset="-79"/>
                        </a:rPr>
                        <a:t>Goldilocks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2">
                              <a:lumMod val="75000"/>
                            </a:schemeClr>
                          </a:solidFill>
                          <a:latin typeface="+mn-lt"/>
                          <a:cs typeface="RM Typerighter old" panose="00000400000000000000" pitchFamily="2" charset="-79"/>
                        </a:rPr>
                        <a:t>Red Riding</a:t>
                      </a:r>
                      <a:r>
                        <a:rPr lang="en-GB" sz="1000" baseline="0" dirty="0" smtClean="0">
                          <a:solidFill>
                            <a:schemeClr val="accent2">
                              <a:lumMod val="75000"/>
                            </a:schemeClr>
                          </a:solidFill>
                          <a:latin typeface="+mn-lt"/>
                          <a:cs typeface="RM Typerighter old" panose="00000400000000000000" pitchFamily="2" charset="-79"/>
                        </a:rPr>
                        <a:t> Hood</a:t>
                      </a:r>
                      <a:endParaRPr lang="en-GB" sz="100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rgbClr val="7030A0"/>
                          </a:solidFill>
                          <a:latin typeface="+mn-lt"/>
                          <a:cs typeface="RM Typerighter old" panose="00000400000000000000" pitchFamily="2" charset="-79"/>
                        </a:rPr>
                        <a:t>Jaspers</a:t>
                      </a:r>
                      <a:r>
                        <a:rPr lang="en-GB" sz="1050" baseline="0" dirty="0" smtClean="0">
                          <a:solidFill>
                            <a:srgbClr val="7030A0"/>
                          </a:solidFill>
                          <a:latin typeface="+mn-lt"/>
                          <a:cs typeface="RM Typerighter old" panose="00000400000000000000" pitchFamily="2" charset="-79"/>
                        </a:rPr>
                        <a:t>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The Tiny Seed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Oliver’s Garden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The Easter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7030A0"/>
                          </a:solidFill>
                          <a:effectLst/>
                          <a:latin typeface="+mn-lt"/>
                          <a:ea typeface="+mn-ea"/>
                          <a:cs typeface="+mn-cs"/>
                        </a:rPr>
                        <a:t>Come on, Daisy by </a:t>
                      </a:r>
                      <a:r>
                        <a:rPr lang="en-GB" sz="1000" i="1" kern="1200" dirty="0" smtClean="0">
                          <a:solidFill>
                            <a:srgbClr val="7030A0"/>
                          </a:solidFill>
                          <a:effectLst/>
                          <a:latin typeface="+mn-lt"/>
                          <a:ea typeface="+mn-ea"/>
                          <a:cs typeface="+mn-cs"/>
                        </a:rPr>
                        <a:t>Jane Simmons</a:t>
                      </a:r>
                      <a:endParaRPr lang="en-GB" sz="1000" kern="1200" dirty="0" smtClean="0">
                        <a:solidFill>
                          <a:srgbClr val="7030A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   </a:t>
                      </a:r>
                      <a:r>
                        <a:rPr lang="en-GB" sz="1050" baseline="0" dirty="0" smtClean="0">
                          <a:solidFill>
                            <a:schemeClr val="accent2">
                              <a:lumMod val="75000"/>
                            </a:schemeClr>
                          </a:solidFill>
                          <a:latin typeface="+mn-lt"/>
                          <a:cs typeface="RM Typerighter old" panose="00000400000000000000" pitchFamily="2" charset="-79"/>
                        </a:rPr>
                        <a:t>Rosie’s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Would you Rather?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Jack and The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Chicken </a:t>
                      </a:r>
                      <a:r>
                        <a:rPr lang="en-GB" sz="1050" baseline="0" dirty="0" err="1" smtClean="0">
                          <a:solidFill>
                            <a:schemeClr val="accent2">
                              <a:lumMod val="75000"/>
                            </a:schemeClr>
                          </a:solidFill>
                          <a:latin typeface="+mn-lt"/>
                          <a:cs typeface="RM Typerighter old" panose="00000400000000000000" pitchFamily="2" charset="-79"/>
                        </a:rPr>
                        <a:t>Licken</a:t>
                      </a:r>
                      <a:endParaRPr lang="en-GB" sz="105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Wacky Races</a:t>
                      </a:r>
                      <a:r>
                        <a:rPr lang="en-GB" sz="1050" baseline="0" dirty="0" smtClean="0">
                          <a:solidFill>
                            <a:srgbClr val="7030A0"/>
                          </a:solidFill>
                          <a:latin typeface="+mn-lt"/>
                          <a:cs typeface="RM Typerighter old" panose="00000400000000000000" pitchFamily="2" charset="-79"/>
                        </a:rPr>
                        <a:t>           </a:t>
                      </a:r>
                      <a:endParaRPr lang="en-GB" sz="1050" dirty="0">
                        <a:solidFill>
                          <a:srgbClr val="7030A0"/>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Tiddler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Snail and the Whale</a:t>
                      </a:r>
                    </a:p>
                    <a:p>
                      <a:r>
                        <a:rPr lang="en-GB" sz="1000" kern="1200" dirty="0" smtClean="0">
                          <a:solidFill>
                            <a:srgbClr val="7030A0"/>
                          </a:solidFill>
                          <a:effectLst/>
                          <a:latin typeface="+mn-lt"/>
                          <a:ea typeface="+mn-ea"/>
                          <a:cs typeface="+mn-cs"/>
                        </a:rPr>
                        <a:t>The train ride by </a:t>
                      </a:r>
                      <a:r>
                        <a:rPr lang="en-GB" sz="1000" i="1" kern="1200" dirty="0" smtClean="0">
                          <a:solidFill>
                            <a:srgbClr val="7030A0"/>
                          </a:solidFill>
                          <a:effectLst/>
                          <a:latin typeface="+mn-lt"/>
                          <a:ea typeface="+mn-ea"/>
                          <a:cs typeface="+mn-cs"/>
                        </a:rPr>
                        <a:t>June Crebbin</a:t>
                      </a:r>
                      <a:endParaRPr lang="en-GB" sz="1050"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How to Catch a Star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Stuck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Rainbow Fish</a:t>
                      </a:r>
                      <a:endParaRPr lang="en-GB" sz="105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7030A0"/>
                          </a:solidFill>
                          <a:latin typeface="+mn-lt"/>
                          <a:cs typeface="Amatic SC" panose="00000500000000000000" pitchFamily="2" charset="-79"/>
                        </a:rPr>
                        <a:t>The Very Hungry Caterpillar.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aseline="0" dirty="0" smtClean="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7030A0"/>
                          </a:solidFill>
                          <a:effectLst/>
                          <a:latin typeface="+mn-lt"/>
                          <a:ea typeface="+mn-ea"/>
                          <a:cs typeface="+mn-cs"/>
                        </a:rPr>
                        <a:t>We’re going on a bear hunt by </a:t>
                      </a:r>
                      <a:r>
                        <a:rPr lang="en-GB" sz="1000" i="1" kern="1200" dirty="0" smtClean="0">
                          <a:solidFill>
                            <a:srgbClr val="7030A0"/>
                          </a:solidFill>
                          <a:effectLst/>
                          <a:latin typeface="+mn-lt"/>
                          <a:ea typeface="+mn-ea"/>
                          <a:cs typeface="+mn-cs"/>
                        </a:rPr>
                        <a:t>Michael Rosen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7030A0"/>
                          </a:solidFill>
                          <a:effectLst/>
                          <a:latin typeface="+mn-lt"/>
                          <a:ea typeface="+mn-ea"/>
                          <a:cs typeface="+mn-cs"/>
                        </a:rPr>
                        <a:t>Brown Bear by </a:t>
                      </a:r>
                      <a:r>
                        <a:rPr lang="en-GB" sz="1000" i="1" kern="1200" dirty="0" smtClean="0">
                          <a:solidFill>
                            <a:srgbClr val="7030A0"/>
                          </a:solidFill>
                          <a:effectLst/>
                          <a:latin typeface="+mn-lt"/>
                          <a:ea typeface="+mn-ea"/>
                          <a:cs typeface="+mn-cs"/>
                        </a:rPr>
                        <a:t>Eric Carle </a:t>
                      </a:r>
                      <a:endParaRPr lang="en-GB" sz="1000" kern="1200" dirty="0" smtClean="0">
                        <a:solidFill>
                          <a:srgbClr val="7030A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My Brother</a:t>
                      </a:r>
                      <a:endParaRPr lang="en-US" sz="1050" dirty="0" smtClean="0">
                        <a:solidFill>
                          <a:schemeClr val="tx1"/>
                        </a:solidFill>
                        <a:latin typeface="+mn-lt"/>
                        <a:cs typeface="Amatic SC" panose="00000500000000000000" pitchFamily="2" charset="-79"/>
                      </a:endParaRPr>
                    </a:p>
                    <a:p>
                      <a:pPr algn="ctr"/>
                      <a:r>
                        <a:rPr lang="en-GB" sz="1050" dirty="0" smtClean="0">
                          <a:solidFill>
                            <a:schemeClr val="accent2">
                              <a:lumMod val="75000"/>
                            </a:schemeClr>
                          </a:solidFill>
                          <a:latin typeface="+mn-lt"/>
                          <a:cs typeface="RM Typerighter old" panose="00000400000000000000" pitchFamily="2" charset="-79"/>
                        </a:rPr>
                        <a:t>Are the Dinosaurs Dead, Dad?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Dear Zoo by Rod Campbell</a:t>
                      </a:r>
                      <a:endParaRPr lang="en-GB" sz="105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743257">
                <a:tc>
                  <a:txBody>
                    <a:bodyPr/>
                    <a:lstStyle/>
                    <a:p>
                      <a:pPr algn="ctr"/>
                      <a:r>
                        <a:rPr lang="en-US" sz="2000" b="1" dirty="0" smtClean="0">
                          <a:solidFill>
                            <a:srgbClr val="0070C0"/>
                          </a:solidFill>
                          <a:latin typeface="Amatic SC" panose="00000500000000000000" pitchFamily="2" charset="-79"/>
                          <a:cs typeface="Amatic SC" panose="00000500000000000000" pitchFamily="2" charset="-79"/>
                        </a:rPr>
                        <a:t>Enrichments</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Remembrance Day </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Harvest </a:t>
                      </a:r>
                      <a:r>
                        <a:rPr lang="en-US" sz="1050" dirty="0">
                          <a:solidFill>
                            <a:schemeClr val="tx1"/>
                          </a:solidFill>
                          <a:latin typeface="+mn-lt"/>
                          <a:cs typeface="Amatic SC" panose="00000500000000000000" pitchFamily="2" charset="-79"/>
                        </a:rPr>
                        <a:t>Time </a:t>
                      </a:r>
                    </a:p>
                    <a:p>
                      <a:pPr algn="ctr"/>
                      <a:r>
                        <a:rPr lang="en-US" sz="1050" dirty="0" err="1" smtClean="0">
                          <a:solidFill>
                            <a:schemeClr val="tx1"/>
                          </a:solidFill>
                          <a:latin typeface="+mn-lt"/>
                          <a:cs typeface="Amatic SC" panose="00000500000000000000" pitchFamily="2" charset="-79"/>
                        </a:rPr>
                        <a:t>Favourite</a:t>
                      </a:r>
                      <a:r>
                        <a:rPr lang="en-US" sz="1050" dirty="0" smtClean="0">
                          <a:solidFill>
                            <a:schemeClr val="tx1"/>
                          </a:solidFill>
                          <a:latin typeface="+mn-lt"/>
                          <a:cs typeface="Amatic SC" panose="00000500000000000000" pitchFamily="2" charset="-79"/>
                        </a:rPr>
                        <a:t> Songs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Fire</a:t>
                      </a:r>
                      <a:r>
                        <a:rPr lang="en-US" sz="1050" baseline="0" dirty="0" smtClean="0">
                          <a:solidFill>
                            <a:schemeClr val="tx1"/>
                          </a:solidFill>
                          <a:latin typeface="+mn-lt"/>
                          <a:cs typeface="Amatic SC" panose="00000500000000000000" pitchFamily="2" charset="-79"/>
                        </a:rPr>
                        <a:t> &amp; Rescue Service</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Guy </a:t>
                      </a:r>
                      <a:r>
                        <a:rPr lang="en-US" sz="1050" dirty="0">
                          <a:solidFill>
                            <a:schemeClr val="tx1"/>
                          </a:solidFill>
                          <a:latin typeface="+mn-lt"/>
                          <a:cs typeface="Amatic SC" panose="00000500000000000000" pitchFamily="2" charset="-79"/>
                        </a:rPr>
                        <a:t>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Nativity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Walk</a:t>
                      </a:r>
                      <a:r>
                        <a:rPr lang="en-US" sz="1050" baseline="0" dirty="0" smtClean="0">
                          <a:solidFill>
                            <a:schemeClr val="tx1"/>
                          </a:solidFill>
                          <a:latin typeface="+mn-lt"/>
                          <a:cs typeface="Amatic SC" panose="00000500000000000000" pitchFamily="2" charset="-79"/>
                        </a:rPr>
                        <a:t> to Post Office –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Chinese </a:t>
                      </a:r>
                      <a:r>
                        <a:rPr lang="en-US" sz="1050" dirty="0">
                          <a:solidFill>
                            <a:schemeClr val="tx1"/>
                          </a:solidFill>
                          <a:latin typeface="+mn-lt"/>
                          <a:cs typeface="Amatic SC" panose="00000500000000000000" pitchFamily="2" charset="-79"/>
                        </a:rPr>
                        <a:t>New Year </a:t>
                      </a:r>
                    </a:p>
                    <a:p>
                      <a:pPr algn="ctr"/>
                      <a:r>
                        <a:rPr lang="en-US" sz="1050" dirty="0" smtClean="0">
                          <a:solidFill>
                            <a:schemeClr val="tx1"/>
                          </a:solidFill>
                          <a:latin typeface="+mn-lt"/>
                          <a:cs typeface="Amatic SC" panose="00000500000000000000" pitchFamily="2" charset="-79"/>
                        </a:rPr>
                        <a:t>Shrove</a:t>
                      </a:r>
                      <a:r>
                        <a:rPr lang="en-US" sz="1050" baseline="0" dirty="0" smtClean="0">
                          <a:solidFill>
                            <a:schemeClr val="tx1"/>
                          </a:solidFill>
                          <a:latin typeface="+mn-lt"/>
                          <a:cs typeface="Amatic SC" panose="00000500000000000000" pitchFamily="2" charset="-79"/>
                        </a:rPr>
                        <a:t> Tuesday</a:t>
                      </a:r>
                    </a:p>
                    <a:p>
                      <a:pPr algn="ctr"/>
                      <a:r>
                        <a:rPr lang="en-US" sz="1050" baseline="0" dirty="0" smtClean="0">
                          <a:solidFill>
                            <a:schemeClr val="tx1"/>
                          </a:solidFill>
                          <a:latin typeface="+mn-lt"/>
                          <a:cs typeface="Amatic SC" panose="00000500000000000000" pitchFamily="2" charset="-79"/>
                        </a:rPr>
                        <a:t>Ash Wednesday/ LENT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Farm</a:t>
                      </a:r>
                      <a:r>
                        <a:rPr lang="en-US" sz="1050" baseline="0" dirty="0" smtClean="0">
                          <a:solidFill>
                            <a:schemeClr val="tx1"/>
                          </a:solidFill>
                          <a:latin typeface="+mn-lt"/>
                          <a:cs typeface="Amatic SC" panose="00000500000000000000" pitchFamily="2" charset="-79"/>
                        </a:rPr>
                        <a:t> trip- new born lambs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smtClean="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FOREST SCHOOL</a:t>
                      </a:r>
                      <a:endParaRPr lang="en-US" sz="1050" dirty="0" smtClean="0">
                        <a:solidFill>
                          <a:schemeClr val="tx1"/>
                        </a:solidFill>
                        <a:latin typeface="+mn-lt"/>
                        <a:cs typeface="Amatic SC" panose="00000500000000000000" pitchFamily="2" charset="-79"/>
                      </a:endParaRPr>
                    </a:p>
                    <a:p>
                      <a:pPr algn="ctr"/>
                      <a:endParaRPr lang="en-US"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endParaRPr lang="en-US" sz="1050" baseline="0" dirty="0" smtClean="0">
                        <a:solidFill>
                          <a:schemeClr val="tx1"/>
                        </a:solidFill>
                        <a:latin typeface="+mn-lt"/>
                        <a:cs typeface="Amatic SC" panose="00000500000000000000" pitchFamily="2" charset="-79"/>
                      </a:endParaRPr>
                    </a:p>
                    <a:p>
                      <a:pPr algn="ctr"/>
                      <a:r>
                        <a:rPr lang="en-US" sz="1050" baseline="0" dirty="0" smtClean="0">
                          <a:solidFill>
                            <a:schemeClr val="tx1"/>
                          </a:solidFill>
                          <a:latin typeface="+mn-lt"/>
                          <a:cs typeface="Amatic SC" panose="00000500000000000000" pitchFamily="2" charset="-79"/>
                        </a:rPr>
                        <a:t>RNLI visitor?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Father’s </a:t>
                      </a:r>
                      <a:r>
                        <a:rPr lang="en-US" sz="1050" dirty="0">
                          <a:solidFill>
                            <a:schemeClr val="tx1"/>
                          </a:solidFill>
                          <a:latin typeface="+mn-lt"/>
                          <a:cs typeface="Amatic SC" panose="00000500000000000000" pitchFamily="2" charset="-79"/>
                        </a:rPr>
                        <a:t>Day </a:t>
                      </a:r>
                    </a:p>
                    <a:p>
                      <a:pPr algn="ctr"/>
                      <a:r>
                        <a:rPr lang="en-GB" sz="1050" dirty="0" smtClean="0">
                          <a:solidFill>
                            <a:schemeClr val="tx1"/>
                          </a:solidFill>
                          <a:latin typeface="+mn-lt"/>
                          <a:cs typeface="Amatic SC" panose="00000500000000000000" pitchFamily="2" charset="-79"/>
                        </a:rPr>
                        <a:t>Sport’s</a:t>
                      </a:r>
                      <a:r>
                        <a:rPr lang="en-GB" sz="1050" baseline="0" dirty="0" smtClean="0">
                          <a:solidFill>
                            <a:schemeClr val="tx1"/>
                          </a:solidFill>
                          <a:latin typeface="+mn-lt"/>
                          <a:cs typeface="Amatic SC" panose="00000500000000000000" pitchFamily="2" charset="-79"/>
                        </a:rPr>
                        <a:t> Day</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381777">
                <a:tc>
                  <a:txBody>
                    <a:bodyPr/>
                    <a:lstStyle/>
                    <a:p>
                      <a:pPr algn="ctr"/>
                      <a:r>
                        <a:rPr lang="en-GB" sz="2000" b="1" dirty="0" smtClean="0">
                          <a:solidFill>
                            <a:srgbClr val="0070C0"/>
                          </a:solidFill>
                          <a:latin typeface="Amatic SC" panose="00000500000000000000" pitchFamily="2" charset="-79"/>
                          <a:cs typeface="Amatic SC" panose="00000500000000000000" pitchFamily="2" charset="-79"/>
                        </a:rPr>
                        <a:t>Narrative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050" dirty="0" smtClean="0">
                          <a:solidFill>
                            <a:schemeClr val="tx1"/>
                          </a:solidFill>
                          <a:latin typeface="+mn-lt"/>
                          <a:cs typeface="Amatic SC" panose="00000500000000000000" pitchFamily="2" charset="-79"/>
                        </a:rPr>
                        <a:t>What is ambition?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050" dirty="0" smtClean="0">
                          <a:solidFill>
                            <a:schemeClr val="tx1"/>
                          </a:solidFill>
                          <a:latin typeface="+mn-lt"/>
                          <a:cs typeface="Amatic SC" panose="00000500000000000000" pitchFamily="2" charset="-79"/>
                        </a:rPr>
                        <a:t>How</a:t>
                      </a:r>
                      <a:r>
                        <a:rPr lang="en-US" sz="1050" baseline="0" dirty="0" smtClean="0">
                          <a:solidFill>
                            <a:schemeClr val="tx1"/>
                          </a:solidFill>
                          <a:latin typeface="+mn-lt"/>
                          <a:cs typeface="Amatic SC" panose="00000500000000000000" pitchFamily="2" charset="-79"/>
                        </a:rPr>
                        <a:t> do values help us to learn?</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050" baseline="0" dirty="0" smtClean="0">
                          <a:solidFill>
                            <a:schemeClr val="tx1"/>
                          </a:solidFill>
                          <a:latin typeface="+mn-lt"/>
                          <a:cs typeface="Amatic SC" panose="00000500000000000000" pitchFamily="2" charset="-79"/>
                        </a:rPr>
                        <a:t>What is our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1050"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788942085"/>
                  </a:ext>
                </a:extLst>
              </a:tr>
            </a:tbl>
          </a:graphicData>
        </a:graphic>
      </p:graphicFrame>
    </p:spTree>
    <p:extLst>
      <p:ext uri="{BB962C8B-B14F-4D97-AF65-F5344CB8AC3E}">
        <p14:creationId xmlns:p14="http://schemas.microsoft.com/office/powerpoint/2010/main" val="4103673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30025820"/>
              </p:ext>
            </p:extLst>
          </p:nvPr>
        </p:nvGraphicFramePr>
        <p:xfrm>
          <a:off x="197738" y="719666"/>
          <a:ext cx="11796523" cy="6098409"/>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501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67821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smtClean="0">
                          <a:solidFill>
                            <a:srgbClr val="7030A0"/>
                          </a:solidFill>
                          <a:latin typeface="Amatic SC" panose="00000500000000000000" pitchFamily="2" charset="-79"/>
                          <a:cs typeface="Amatic SC" panose="00000500000000000000" pitchFamily="2" charset="-79"/>
                        </a:rPr>
                        <a:t>All about me</a:t>
                      </a:r>
                      <a:endParaRPr lang="en-US" sz="2000" b="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C66FF"/>
                          </a:solidFill>
                          <a:latin typeface="Amatic SC" panose="00000500000000000000" pitchFamily="2" charset="-79"/>
                          <a:cs typeface="Amatic SC" panose="00000500000000000000" pitchFamily="2" charset="-79"/>
                        </a:rPr>
                        <a:t>Once upon a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C66FF"/>
                          </a:solidFill>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b="1" dirty="0" smtClean="0">
                          <a:solidFill>
                            <a:srgbClr val="00B0F0"/>
                          </a:solidFill>
                          <a:latin typeface="Amatic SC" panose="00000500000000000000" pitchFamily="2" charset="-79"/>
                          <a:cs typeface="Amatic SC" panose="00000500000000000000" pitchFamily="2" charset="-79"/>
                        </a:rPr>
                        <a:t>Discoverers</a:t>
                      </a:r>
                      <a:endParaRPr lang="en-US" sz="2000" dirty="0">
                        <a:solidFill>
                          <a:srgbClr val="00B0F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latin typeface="Amatic SC" panose="00000500000000000000" pitchFamily="2" charset="-79"/>
                          <a:cs typeface="Amatic SC" panose="00000500000000000000" pitchFamily="2" charset="-79"/>
                        </a:rPr>
                        <a:t>All Creatures Great and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10320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050" b="0" i="0" dirty="0">
                          <a:latin typeface="+mn-lt"/>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a:t>
                      </a:r>
                      <a:endParaRPr lang="en-US" sz="1050" b="0" i="0" dirty="0" smtClean="0">
                        <a:latin typeface="+mn-lt"/>
                      </a:endParaRPr>
                    </a:p>
                    <a:p>
                      <a:pPr algn="l"/>
                      <a:r>
                        <a:rPr lang="en-US" sz="1050" b="0" i="0" dirty="0" smtClean="0">
                          <a:latin typeface="+mn-lt"/>
                        </a:rPr>
                        <a:t>Reading </a:t>
                      </a:r>
                      <a:r>
                        <a:rPr lang="en-US" sz="1050" b="0" i="0" dirty="0">
                          <a:latin typeface="+mn-lt"/>
                        </a:rPr>
                        <a:t>frequently to children, and engaging them actively in stories, non-fiction, rhymes and poems, and then providing them with extensive opportunities to use and embed new words in a range of contexts, will give children the opportunity to thrive. </a:t>
                      </a:r>
                      <a:r>
                        <a:rPr lang="en-US" sz="1100" b="0" i="0" dirty="0" smtClean="0">
                          <a:latin typeface="+mn-lt"/>
                        </a:rPr>
                        <a:t>New story</a:t>
                      </a:r>
                      <a:r>
                        <a:rPr lang="en-US" sz="1100" b="0" i="0" baseline="0" dirty="0" smtClean="0">
                          <a:latin typeface="+mn-lt"/>
                        </a:rPr>
                        <a:t>-related </a:t>
                      </a:r>
                      <a:r>
                        <a:rPr lang="en-US" sz="1100" b="1" i="0" baseline="0" dirty="0" smtClean="0">
                          <a:latin typeface="+mn-lt"/>
                        </a:rPr>
                        <a:t>vocabulary </a:t>
                      </a:r>
                      <a:r>
                        <a:rPr lang="en-US" sz="1100" b="0" i="0" baseline="0" dirty="0" smtClean="0">
                          <a:latin typeface="+mn-lt"/>
                        </a:rPr>
                        <a:t> is introduced weekly through </a:t>
                      </a:r>
                      <a:r>
                        <a:rPr lang="en-US" sz="1100" b="1" i="0" baseline="0" dirty="0" smtClean="0">
                          <a:latin typeface="+mn-lt"/>
                        </a:rPr>
                        <a:t>Drawing Club</a:t>
                      </a:r>
                      <a:r>
                        <a:rPr lang="en-US" sz="1100" b="0" i="0" baseline="0" dirty="0" smtClean="0">
                          <a:latin typeface="+mn-lt"/>
                        </a:rPr>
                        <a:t>, which is then practiced daily alongside topic-related vocabulary.  </a:t>
                      </a:r>
                      <a:endParaRPr lang="en-US" sz="1100" b="1" i="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2058407">
                <a:tc>
                  <a:txBody>
                    <a:bodyPr/>
                    <a:lstStyle/>
                    <a:p>
                      <a:pPr algn="ctr"/>
                      <a:endParaRPr lang="en-US" sz="1100" b="1" dirty="0">
                        <a:latin typeface="Amatic SC" panose="00000500000000000000" pitchFamily="2" charset="-79"/>
                        <a:cs typeface="Amatic SC" panose="00000500000000000000" pitchFamily="2" charset="-79"/>
                      </a:endParaRPr>
                    </a:p>
                    <a:p>
                      <a:pPr algn="ctr"/>
                      <a:r>
                        <a:rPr lang="en-US" sz="1400" b="1" dirty="0" smtClean="0">
                          <a:latin typeface="Amatic SC" panose="00000500000000000000" pitchFamily="2" charset="-79"/>
                          <a:cs typeface="Amatic SC" panose="00000500000000000000" pitchFamily="2" charset="-79"/>
                        </a:rPr>
                        <a:t>Planned Opportunities</a:t>
                      </a:r>
                      <a:r>
                        <a:rPr lang="en-US" sz="1400" b="1" baseline="0" dirty="0" smtClean="0">
                          <a:latin typeface="Amatic SC" panose="00000500000000000000" pitchFamily="2" charset="-79"/>
                          <a:cs typeface="Amatic SC" panose="00000500000000000000" pitchFamily="2" charset="-79"/>
                        </a:rPr>
                        <a:t> to develop language throughout the year include: </a:t>
                      </a:r>
                      <a:endParaRPr lang="en-US" sz="14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000" b="0" dirty="0" smtClean="0">
                          <a:solidFill>
                            <a:schemeClr val="accent2">
                              <a:lumMod val="75000"/>
                            </a:schemeClr>
                          </a:solidFill>
                          <a:latin typeface="+mn-lt"/>
                          <a:cs typeface="Amatic SC" panose="00000500000000000000" pitchFamily="2" charset="-79"/>
                        </a:rPr>
                        <a:t>Transitional Mouse</a:t>
                      </a:r>
                    </a:p>
                    <a:p>
                      <a:pPr algn="ctr"/>
                      <a:r>
                        <a:rPr lang="en-US" sz="1000" b="0" dirty="0" smtClean="0">
                          <a:solidFill>
                            <a:schemeClr val="accent2">
                              <a:lumMod val="75000"/>
                            </a:schemeClr>
                          </a:solidFill>
                          <a:latin typeface="+mn-lt"/>
                          <a:cs typeface="Amatic SC" panose="00000500000000000000" pitchFamily="2" charset="-79"/>
                        </a:rPr>
                        <a:t>Marvelous Me</a:t>
                      </a:r>
                      <a:r>
                        <a:rPr lang="en-US" sz="1000" b="0" baseline="0" dirty="0" smtClean="0">
                          <a:solidFill>
                            <a:schemeClr val="accent2">
                              <a:lumMod val="75000"/>
                            </a:schemeClr>
                          </a:solidFill>
                          <a:latin typeface="+mn-lt"/>
                          <a:cs typeface="Amatic SC" panose="00000500000000000000" pitchFamily="2" charset="-79"/>
                        </a:rPr>
                        <a:t> boxes</a:t>
                      </a:r>
                      <a:endParaRPr lang="en-US" sz="1000" b="0" dirty="0" smtClean="0">
                        <a:solidFill>
                          <a:schemeClr val="accent2">
                            <a:lumMod val="75000"/>
                          </a:schemeClr>
                        </a:solidFill>
                        <a:latin typeface="+mn-lt"/>
                        <a:cs typeface="Amatic SC" panose="00000500000000000000" pitchFamily="2" charset="-79"/>
                      </a:endParaRPr>
                    </a:p>
                    <a:p>
                      <a:pPr algn="ctr"/>
                      <a:r>
                        <a:rPr lang="en-US" sz="1000" b="0" dirty="0" smtClean="0">
                          <a:solidFill>
                            <a:schemeClr val="accent2">
                              <a:lumMod val="75000"/>
                            </a:schemeClr>
                          </a:solidFill>
                          <a:latin typeface="+mn-lt"/>
                          <a:cs typeface="Amatic SC" panose="00000500000000000000" pitchFamily="2" charset="-79"/>
                        </a:rPr>
                        <a:t>Settling </a:t>
                      </a:r>
                      <a:r>
                        <a:rPr lang="en-US" sz="1000" b="0" dirty="0">
                          <a:solidFill>
                            <a:schemeClr val="accent2">
                              <a:lumMod val="75000"/>
                            </a:schemeClr>
                          </a:solidFill>
                          <a:latin typeface="+mn-lt"/>
                          <a:cs typeface="Amatic SC" panose="00000500000000000000" pitchFamily="2" charset="-79"/>
                        </a:rPr>
                        <a:t>in activities </a:t>
                      </a:r>
                    </a:p>
                    <a:p>
                      <a:pPr algn="ctr"/>
                      <a:r>
                        <a:rPr lang="en-US" sz="1000" b="0" dirty="0">
                          <a:solidFill>
                            <a:schemeClr val="accent2">
                              <a:lumMod val="75000"/>
                            </a:schemeClr>
                          </a:solidFill>
                          <a:latin typeface="+mn-lt"/>
                          <a:cs typeface="Amatic SC" panose="00000500000000000000" pitchFamily="2" charset="-79"/>
                        </a:rPr>
                        <a:t>Making friends </a:t>
                      </a:r>
                      <a:endParaRPr lang="en-US" sz="1000" b="0" dirty="0" smtClean="0">
                        <a:solidFill>
                          <a:schemeClr val="accent2">
                            <a:lumMod val="75000"/>
                          </a:schemeClr>
                        </a:solidFill>
                        <a:latin typeface="+mn-lt"/>
                        <a:cs typeface="Amatic SC" panose="00000500000000000000" pitchFamily="2" charset="-79"/>
                      </a:endParaRPr>
                    </a:p>
                    <a:p>
                      <a:pPr algn="ctr"/>
                      <a:r>
                        <a:rPr lang="en-US" sz="1000" b="0" dirty="0" smtClean="0">
                          <a:solidFill>
                            <a:schemeClr val="accent2">
                              <a:lumMod val="75000"/>
                            </a:schemeClr>
                          </a:solidFill>
                          <a:latin typeface="+mn-lt"/>
                          <a:cs typeface="Amatic SC" panose="00000500000000000000" pitchFamily="2" charset="-79"/>
                        </a:rPr>
                        <a:t>PHASE 1 Activities</a:t>
                      </a:r>
                      <a:endParaRPr lang="en-US" sz="1000" b="0" dirty="0">
                        <a:solidFill>
                          <a:schemeClr val="accent2">
                            <a:lumMod val="75000"/>
                          </a:schemeClr>
                        </a:solidFill>
                        <a:latin typeface="+mn-lt"/>
                        <a:cs typeface="Amatic SC" panose="00000500000000000000" pitchFamily="2" charset="-79"/>
                      </a:endParaRPr>
                    </a:p>
                    <a:p>
                      <a:pPr algn="ctr"/>
                      <a:r>
                        <a:rPr lang="en-US" sz="1000" b="1" dirty="0" smtClean="0">
                          <a:solidFill>
                            <a:schemeClr val="tx1"/>
                          </a:solidFill>
                          <a:latin typeface="+mn-lt"/>
                          <a:cs typeface="Amatic SC" panose="00000500000000000000" pitchFamily="2" charset="-79"/>
                        </a:rPr>
                        <a:t>Rhyming </a:t>
                      </a:r>
                      <a:r>
                        <a:rPr lang="en-US" sz="1000" b="1" dirty="0">
                          <a:solidFill>
                            <a:schemeClr val="tx1"/>
                          </a:solidFill>
                          <a:latin typeface="+mn-lt"/>
                          <a:cs typeface="Amatic SC" panose="00000500000000000000" pitchFamily="2" charset="-79"/>
                        </a:rPr>
                        <a:t>and alliteration </a:t>
                      </a:r>
                    </a:p>
                    <a:p>
                      <a:pPr algn="ctr"/>
                      <a:r>
                        <a:rPr lang="en-US" sz="1000" dirty="0" smtClean="0"/>
                        <a:t>Model </a:t>
                      </a:r>
                      <a:r>
                        <a:rPr lang="en-US" sz="1000" dirty="0"/>
                        <a:t>talk routines through the day. For example, arriving in school: “Good morning, how are you?” </a:t>
                      </a:r>
                      <a:endParaRPr lang="en-US" sz="1000" dirty="0" smtClean="0"/>
                    </a:p>
                    <a:p>
                      <a:pPr algn="ctr"/>
                      <a:r>
                        <a:rPr lang="en-US" sz="1000" b="0" dirty="0" smtClean="0">
                          <a:solidFill>
                            <a:schemeClr val="tx1"/>
                          </a:solidFill>
                          <a:latin typeface="+mn-lt"/>
                          <a:cs typeface="Amatic SC" panose="00000500000000000000" pitchFamily="2" charset="-79"/>
                        </a:rPr>
                        <a:t>Sing familiar songs and rhymes</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000" b="0" dirty="0" smtClean="0">
                          <a:solidFill>
                            <a:schemeClr val="tx1"/>
                          </a:solidFill>
                          <a:latin typeface="+mn-lt"/>
                          <a:cs typeface="Amatic SC" panose="00000500000000000000" pitchFamily="2" charset="-79"/>
                        </a:rPr>
                        <a:t>Theme/Subject related new vocabulary</a:t>
                      </a:r>
                      <a:endParaRPr lang="en-US" sz="1000" b="0" dirty="0">
                        <a:solidFill>
                          <a:schemeClr val="tx1"/>
                        </a:solidFill>
                        <a:latin typeface="+mn-lt"/>
                        <a:cs typeface="Amatic SC" panose="00000500000000000000" pitchFamily="2" charset="-79"/>
                      </a:endParaRPr>
                    </a:p>
                    <a:p>
                      <a:pPr algn="ctr"/>
                      <a:r>
                        <a:rPr lang="en-US" sz="1000" b="0" dirty="0" smtClean="0">
                          <a:solidFill>
                            <a:schemeClr val="tx1"/>
                          </a:solidFill>
                          <a:latin typeface="+mn-lt"/>
                          <a:cs typeface="Amatic SC" panose="00000500000000000000" pitchFamily="2" charset="-79"/>
                        </a:rPr>
                        <a:t>Drawing Club story vocabulary daily</a:t>
                      </a:r>
                    </a:p>
                    <a:p>
                      <a:pPr algn="ctr"/>
                      <a:r>
                        <a:rPr lang="en-US" sz="1000" b="0" dirty="0" smtClean="0">
                          <a:solidFill>
                            <a:schemeClr val="tx1"/>
                          </a:solidFill>
                          <a:latin typeface="+mn-lt"/>
                          <a:cs typeface="Amatic SC" panose="00000500000000000000" pitchFamily="2" charset="-79"/>
                        </a:rPr>
                        <a:t>Weekly Drawing Club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Sing familiar songs and rhymes</a:t>
                      </a:r>
                      <a:endParaRPr lang="en-GB" sz="1000" b="1" dirty="0" smtClean="0">
                        <a:solidFill>
                          <a:schemeClr val="bg1">
                            <a:lumMod val="50000"/>
                          </a:schemeClr>
                        </a:solidFill>
                        <a:latin typeface="+mn-lt"/>
                        <a:cs typeface="Amatic SC" panose="00000500000000000000" pitchFamily="2" charset="-79"/>
                      </a:endParaRPr>
                    </a:p>
                    <a:p>
                      <a:pPr algn="ctr"/>
                      <a:r>
                        <a:rPr lang="en-GB" sz="1000" b="1" dirty="0" smtClean="0">
                          <a:solidFill>
                            <a:schemeClr val="accent2">
                              <a:lumMod val="75000"/>
                            </a:schemeClr>
                          </a:solidFill>
                          <a:latin typeface="+mn-lt"/>
                          <a:cs typeface="Amatic SC" panose="00000500000000000000" pitchFamily="2" charset="-79"/>
                        </a:rPr>
                        <a:t>Nativity</a:t>
                      </a:r>
                      <a:r>
                        <a:rPr lang="en-GB" sz="1000" b="1" baseline="0" dirty="0" smtClean="0">
                          <a:solidFill>
                            <a:schemeClr val="accent2">
                              <a:lumMod val="75000"/>
                            </a:schemeClr>
                          </a:solidFill>
                          <a:latin typeface="+mn-lt"/>
                          <a:cs typeface="Amatic SC" panose="00000500000000000000" pitchFamily="2" charset="-79"/>
                        </a:rPr>
                        <a:t> Play</a:t>
                      </a:r>
                    </a:p>
                    <a:p>
                      <a:pPr algn="ctr"/>
                      <a:r>
                        <a:rPr lang="en-GB" sz="1000" b="1" baseline="0" dirty="0" smtClean="0">
                          <a:solidFill>
                            <a:schemeClr val="accent2">
                              <a:lumMod val="75000"/>
                            </a:schemeClr>
                          </a:solidFill>
                          <a:latin typeface="+mn-lt"/>
                          <a:cs typeface="Amatic SC" panose="00000500000000000000" pitchFamily="2" charset="-79"/>
                        </a:rPr>
                        <a:t>Christmas Service </a:t>
                      </a:r>
                    </a:p>
                    <a:p>
                      <a:pPr algn="ctr"/>
                      <a:r>
                        <a:rPr lang="en-GB" sz="1000" b="1" baseline="0" dirty="0" smtClean="0">
                          <a:solidFill>
                            <a:schemeClr val="accent2">
                              <a:lumMod val="75000"/>
                            </a:schemeClr>
                          </a:solidFill>
                          <a:latin typeface="+mn-lt"/>
                          <a:cs typeface="Amatic SC" panose="00000500000000000000" pitchFamily="2" charset="-79"/>
                        </a:rPr>
                        <a:t>Learning Nativity songs</a:t>
                      </a:r>
                    </a:p>
                    <a:p>
                      <a:pPr algn="ctr"/>
                      <a:endParaRPr lang="en-GB" sz="1000" b="1" baseline="0" dirty="0" smtClean="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Theme/Subject related new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Drawing Club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vocabulary daily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Sing familiar songs and rhymes</a:t>
                      </a:r>
                      <a:endParaRPr lang="en-GB" sz="1000" b="0" dirty="0" smtClean="0">
                        <a:solidFill>
                          <a:schemeClr val="tx1"/>
                        </a:solidFill>
                        <a:latin typeface="+mn-lt"/>
                        <a:cs typeface="Amatic SC" panose="00000500000000000000" pitchFamily="2" charset="-79"/>
                      </a:endParaRPr>
                    </a:p>
                    <a:p>
                      <a:pPr algn="ctr"/>
                      <a:r>
                        <a:rPr lang="en-GB" sz="1000" b="0" dirty="0" smtClean="0">
                          <a:solidFill>
                            <a:schemeClr val="accent6">
                              <a:lumMod val="75000"/>
                            </a:schemeClr>
                          </a:solidFill>
                          <a:latin typeface="+mn-lt"/>
                          <a:cs typeface="Amatic SC" panose="00000500000000000000" pitchFamily="2" charset="-79"/>
                        </a:rPr>
                        <a:t>Traditional and Fairy Tales</a:t>
                      </a:r>
                    </a:p>
                    <a:p>
                      <a:pPr algn="ct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Theme/Subject related new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Drawing Club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vocabulary daily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Sing familiar songs and rhymes</a:t>
                      </a:r>
                      <a:endParaRPr lang="en-GB" sz="1000" b="0" dirty="0" smtClean="0">
                        <a:solidFill>
                          <a:schemeClr val="tx1"/>
                        </a:solidFill>
                        <a:latin typeface="+mn-lt"/>
                        <a:cs typeface="Amatic SC" panose="00000500000000000000" pitchFamily="2" charset="-79"/>
                      </a:endParaRPr>
                    </a:p>
                    <a:p>
                      <a:pPr algn="ctr"/>
                      <a:r>
                        <a:rPr lang="en-GB" sz="1000" b="0" dirty="0" smtClean="0">
                          <a:solidFill>
                            <a:schemeClr val="accent6">
                              <a:lumMod val="75000"/>
                            </a:schemeClr>
                          </a:solidFill>
                          <a:latin typeface="+mn-lt"/>
                          <a:cs typeface="Amatic SC" panose="00000500000000000000" pitchFamily="2" charset="-79"/>
                        </a:rPr>
                        <a:t>Vocabulary</a:t>
                      </a:r>
                      <a:r>
                        <a:rPr lang="en-GB" sz="1000" b="0" baseline="0" dirty="0" smtClean="0">
                          <a:solidFill>
                            <a:schemeClr val="accent6">
                              <a:lumMod val="75000"/>
                            </a:schemeClr>
                          </a:solidFill>
                          <a:latin typeface="+mn-lt"/>
                          <a:cs typeface="Amatic SC" panose="00000500000000000000" pitchFamily="2" charset="-79"/>
                        </a:rPr>
                        <a:t> and conversations around plants, trees, farming, growing, taking care of our environment. </a:t>
                      </a:r>
                    </a:p>
                    <a:p>
                      <a:pPr algn="ctr"/>
                      <a:endParaRPr lang="en-GB" sz="1000" b="0" dirty="0">
                        <a:solidFill>
                          <a:schemeClr val="accent6">
                            <a:lumMod val="75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Theme/Subject related new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Drawing Club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vocabulary daily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Sing familiar songs and rhymes</a:t>
                      </a:r>
                      <a:endParaRPr lang="en-GB" sz="1000" b="0" dirty="0" smtClean="0">
                        <a:solidFill>
                          <a:schemeClr val="tx1"/>
                        </a:solidFill>
                        <a:latin typeface="+mn-lt"/>
                        <a:cs typeface="Amatic SC" panose="00000500000000000000" pitchFamily="2" charset="-79"/>
                      </a:endParaRPr>
                    </a:p>
                    <a:p>
                      <a:pPr algn="l"/>
                      <a:r>
                        <a:rPr lang="en-GB" sz="1000" b="1" dirty="0" smtClean="0">
                          <a:solidFill>
                            <a:schemeClr val="accent1">
                              <a:lumMod val="75000"/>
                            </a:schemeClr>
                          </a:solidFill>
                          <a:latin typeface="+mn-lt"/>
                          <a:cs typeface="Amatic SC" panose="00000500000000000000" pitchFamily="2" charset="-79"/>
                        </a:rPr>
                        <a:t>Vocabulary</a:t>
                      </a:r>
                      <a:r>
                        <a:rPr lang="en-GB" sz="1000" b="1" baseline="0" dirty="0" smtClean="0">
                          <a:solidFill>
                            <a:schemeClr val="accent1">
                              <a:lumMod val="75000"/>
                            </a:schemeClr>
                          </a:solidFill>
                          <a:latin typeface="+mn-lt"/>
                          <a:cs typeface="Amatic SC" panose="00000500000000000000" pitchFamily="2" charset="-79"/>
                        </a:rPr>
                        <a:t> around oceans, seas, travelling, journeys, other countries and cultures. </a:t>
                      </a:r>
                      <a:endParaRPr lang="en-GB" sz="1000" b="1" dirty="0" smtClean="0">
                        <a:solidFill>
                          <a:schemeClr val="accent1">
                            <a:lumMod val="75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 </a:t>
                      </a:r>
                      <a:r>
                        <a:rPr lang="en-US" sz="1000" b="0" dirty="0" smtClean="0">
                          <a:solidFill>
                            <a:schemeClr val="tx1"/>
                          </a:solidFill>
                          <a:latin typeface="+mn-lt"/>
                          <a:cs typeface="Amatic SC" panose="00000500000000000000" pitchFamily="2" charset="-79"/>
                        </a:rPr>
                        <a:t>Theme/Subject related new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Drawing Club story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vocabulary daily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cs typeface="Amatic SC" panose="00000500000000000000" pitchFamily="2" charset="-79"/>
                        </a:rPr>
                        <a:t>Sing familiar songs and rhymes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accent1">
                              <a:lumMod val="75000"/>
                            </a:schemeClr>
                          </a:solidFill>
                          <a:latin typeface="+mn-lt"/>
                          <a:cs typeface="Amatic SC" panose="00000500000000000000" pitchFamily="2" charset="-79"/>
                        </a:rPr>
                        <a:t>Vocabulary</a:t>
                      </a:r>
                      <a:r>
                        <a:rPr lang="en-US" sz="1000" b="1" baseline="0" dirty="0" smtClean="0">
                          <a:solidFill>
                            <a:schemeClr val="accent1">
                              <a:lumMod val="75000"/>
                            </a:schemeClr>
                          </a:solidFill>
                          <a:latin typeface="+mn-lt"/>
                          <a:cs typeface="Amatic SC" panose="00000500000000000000" pitchFamily="2" charset="-79"/>
                        </a:rPr>
                        <a:t> around mini-beasts, animals, being healthy, sunshine safety. </a:t>
                      </a:r>
                      <a:endParaRPr lang="en-GB" sz="1000" b="1" dirty="0" smtClean="0">
                        <a:solidFill>
                          <a:schemeClr val="accent1">
                            <a:lumMod val="75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39769">
                <a:tc>
                  <a:txBody>
                    <a:bodyPr/>
                    <a:lstStyle/>
                    <a:p>
                      <a:pPr algn="ctr"/>
                      <a:r>
                        <a:rPr lang="en-US" sz="1400" b="1" dirty="0" smtClean="0">
                          <a:latin typeface="Amatic SC" panose="00000500000000000000" pitchFamily="2" charset="-79"/>
                          <a:cs typeface="Amatic SC" panose="00000500000000000000" pitchFamily="2" charset="-79"/>
                        </a:rPr>
                        <a:t>Development</a:t>
                      </a:r>
                      <a:r>
                        <a:rPr lang="en-US" sz="1400" b="1" baseline="0" dirty="0" smtClean="0">
                          <a:latin typeface="Amatic SC" panose="00000500000000000000" pitchFamily="2" charset="-79"/>
                          <a:cs typeface="Amatic SC" panose="00000500000000000000" pitchFamily="2" charset="-79"/>
                        </a:rPr>
                        <a:t> Matters and ELG checkpoints:</a:t>
                      </a:r>
                      <a:endParaRPr lang="en-US" sz="14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marL="171450" indent="-171450">
                        <a:lnSpc>
                          <a:spcPct val="100000"/>
                        </a:lnSpc>
                        <a:spcBef>
                          <a:spcPts val="0"/>
                        </a:spcBef>
                        <a:spcAft>
                          <a:spcPts val="0"/>
                        </a:spcAft>
                        <a:buFont typeface="Courier New" panose="02070309020205020404" pitchFamily="49" charset="0"/>
                        <a:buChar char="o"/>
                      </a:pPr>
                      <a:r>
                        <a:rPr lang="en-GB" sz="1000" dirty="0" smtClean="0"/>
                        <a:t>To understand why listening is important.</a:t>
                      </a:r>
                    </a:p>
                    <a:p>
                      <a:pPr marL="171450" indent="-171450">
                        <a:lnSpc>
                          <a:spcPct val="100000"/>
                        </a:lnSpc>
                        <a:spcBef>
                          <a:spcPts val="0"/>
                        </a:spcBef>
                        <a:spcAft>
                          <a:spcPts val="0"/>
                        </a:spcAft>
                        <a:buFont typeface="Courier New" panose="02070309020205020404" pitchFamily="49" charset="0"/>
                        <a:buChar char="o"/>
                      </a:pPr>
                      <a:r>
                        <a:rPr lang="en-GB" sz="1000" dirty="0" smtClean="0"/>
                        <a:t>Enjoy listening to longer stories and remember what happens</a:t>
                      </a:r>
                    </a:p>
                    <a:p>
                      <a:pPr marL="171450" indent="-171450">
                        <a:lnSpc>
                          <a:spcPct val="100000"/>
                        </a:lnSpc>
                        <a:spcBef>
                          <a:spcPts val="0"/>
                        </a:spcBef>
                        <a:spcAft>
                          <a:spcPts val="0"/>
                        </a:spcAft>
                        <a:buFont typeface="Courier New" panose="02070309020205020404" pitchFamily="49" charset="0"/>
                        <a:buChar char="o"/>
                      </a:pPr>
                      <a:r>
                        <a:rPr lang="en-GB" sz="1000" dirty="0" smtClean="0"/>
                        <a:t> To be able to follow instructions/directions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b="0" baseline="0" dirty="0" smtClean="0">
                          <a:solidFill>
                            <a:schemeClr val="tx1"/>
                          </a:solidFill>
                          <a:effectLst/>
                          <a:latin typeface="+mn-lt"/>
                          <a:cs typeface="Amatic SC" panose="00000500000000000000" pitchFamily="2" charset="-79"/>
                        </a:rPr>
                        <a:t>Understand how to listen carefully. </a:t>
                      </a:r>
                    </a:p>
                    <a:p>
                      <a:pPr marL="171450" indent="-171450">
                        <a:lnSpc>
                          <a:spcPct val="100000"/>
                        </a:lnSpc>
                        <a:spcBef>
                          <a:spcPts val="0"/>
                        </a:spcBef>
                        <a:spcAft>
                          <a:spcPts val="0"/>
                        </a:spcAft>
                        <a:buFont typeface="Courier New" panose="02070309020205020404" pitchFamily="49" charset="0"/>
                        <a:buChar char="o"/>
                      </a:pPr>
                      <a:r>
                        <a:rPr lang="en-US" sz="1000" dirty="0" smtClean="0"/>
                        <a:t>T</a:t>
                      </a:r>
                      <a:r>
                        <a:rPr lang="en-GB" sz="1000" dirty="0" smtClean="0"/>
                        <a:t>o talk in front of a small group.</a:t>
                      </a:r>
                    </a:p>
                    <a:p>
                      <a:pPr marL="171450" indent="-171450">
                        <a:lnSpc>
                          <a:spcPct val="100000"/>
                        </a:lnSpc>
                        <a:spcBef>
                          <a:spcPts val="0"/>
                        </a:spcBef>
                        <a:spcAft>
                          <a:spcPts val="0"/>
                        </a:spcAft>
                        <a:buFont typeface="Courier New" panose="02070309020205020404" pitchFamily="49" charset="0"/>
                        <a:buChar char="o"/>
                      </a:pPr>
                      <a:r>
                        <a:rPr lang="en-GB" sz="1000" dirty="0" smtClean="0"/>
                        <a:t>Develop communication, with some problems with tense</a:t>
                      </a:r>
                    </a:p>
                    <a:p>
                      <a:pPr marL="171450" indent="-171450">
                        <a:lnSpc>
                          <a:spcPct val="100000"/>
                        </a:lnSpc>
                        <a:spcBef>
                          <a:spcPts val="0"/>
                        </a:spcBef>
                        <a:spcAft>
                          <a:spcPts val="0"/>
                        </a:spcAft>
                        <a:buFont typeface="Courier New" panose="02070309020205020404" pitchFamily="49" charset="0"/>
                        <a:buChar char="o"/>
                      </a:pPr>
                      <a:r>
                        <a:rPr lang="en-GB" sz="1000" dirty="0" smtClean="0"/>
                        <a:t>To learn new vocabulary linked to the themes learning</a:t>
                      </a:r>
                      <a:endParaRPr lang="en-US" sz="1000" dirty="0" smtClean="0"/>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b="1" i="0" kern="1200" baseline="0" dirty="0" smtClean="0">
                          <a:solidFill>
                            <a:schemeClr val="bg1">
                              <a:lumMod val="50000"/>
                            </a:schemeClr>
                          </a:solidFill>
                          <a:effectLst/>
                          <a:latin typeface="+mn-lt"/>
                          <a:ea typeface="+mn-ea"/>
                          <a:cs typeface="+mn-cs"/>
                        </a:rPr>
                        <a:t>T</a:t>
                      </a:r>
                      <a:r>
                        <a:rPr lang="en-GB" sz="1000" dirty="0" smtClean="0"/>
                        <a:t>o talk to their teacher and other supporting adults</a:t>
                      </a:r>
                      <a:endParaRPr lang="en-US" sz="1000" b="1" i="0" kern="1200" baseline="0" dirty="0" smtClean="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l"/>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4">
                  <a:txBody>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t>To ask questions to find out more.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b="1" i="0" kern="1200" baseline="0" dirty="0" smtClean="0">
                          <a:solidFill>
                            <a:schemeClr val="bg1">
                              <a:lumMod val="50000"/>
                            </a:schemeClr>
                          </a:solidFill>
                          <a:effectLst/>
                          <a:latin typeface="+mn-lt"/>
                          <a:ea typeface="+mn-ea"/>
                          <a:cs typeface="+mn-cs"/>
                        </a:rPr>
                        <a:t>T</a:t>
                      </a:r>
                      <a:r>
                        <a:rPr lang="en-GB" sz="1000" dirty="0" smtClean="0"/>
                        <a:t>o retell a story.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t>To develop confidence to talk to other adults at school.</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t>To talk in sentences using a conjunction e.g. and or because. </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t>To use new vocabulary in a range of contexts. </a:t>
                      </a:r>
                      <a:endParaRPr lang="en-US" sz="1000" b="1" i="0" kern="1200" baseline="0" dirty="0" smtClean="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3">
                  <a:txBody>
                    <a:bodyPr/>
                    <a:lstStyle/>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t>To understand questions such as who, what, where, when, why and how. </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t>To have conversations with adults and peers with back and forth interactions.</a:t>
                      </a:r>
                    </a:p>
                    <a:p>
                      <a:pPr marL="285750" marR="0" lvl="0" indent="-285750" algn="ctr"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dirty="0" smtClean="0"/>
                        <a:t>To use talk to organise, sequence and clarify their thinking, ideas, feelings and events. </a:t>
                      </a:r>
                      <a:endParaRPr lang="en-US" sz="1000" b="1" i="0" kern="1200" baseline="0" dirty="0" smtClean="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US" sz="1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281456506"/>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spTree>
    <p:extLst>
      <p:ext uri="{BB962C8B-B14F-4D97-AF65-F5344CB8AC3E}">
        <p14:creationId xmlns:p14="http://schemas.microsoft.com/office/powerpoint/2010/main" val="419303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859277846"/>
              </p:ext>
            </p:extLst>
          </p:nvPr>
        </p:nvGraphicFramePr>
        <p:xfrm>
          <a:off x="428150" y="450301"/>
          <a:ext cx="11474549" cy="630867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535397">
                  <a:extLst>
                    <a:ext uri="{9D8B030D-6E8A-4147-A177-3AD203B41FA5}">
                      <a16:colId xmlns:a16="http://schemas.microsoft.com/office/drawing/2014/main" val="2335150482"/>
                    </a:ext>
                  </a:extLst>
                </a:gridCol>
                <a:gridCol w="116840">
                  <a:extLst>
                    <a:ext uri="{9D8B030D-6E8A-4147-A177-3AD203B41FA5}">
                      <a16:colId xmlns:a16="http://schemas.microsoft.com/office/drawing/2014/main" val="571612349"/>
                    </a:ext>
                  </a:extLst>
                </a:gridCol>
                <a:gridCol w="1637052">
                  <a:extLst>
                    <a:ext uri="{9D8B030D-6E8A-4147-A177-3AD203B41FA5}">
                      <a16:colId xmlns:a16="http://schemas.microsoft.com/office/drawing/2014/main" val="4046203905"/>
                    </a:ext>
                  </a:extLst>
                </a:gridCol>
              </a:tblGrid>
              <a:tr h="53797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89698">
                <a:tc>
                  <a:txBody>
                    <a:bodyPr/>
                    <a:lstStyle/>
                    <a:p>
                      <a:pPr algn="ctr"/>
                      <a:r>
                        <a:rPr lang="en-US" sz="1000" b="0" dirty="0">
                          <a:latin typeface="Amatic SC" panose="00000500000000000000" pitchFamily="2" charset="-79"/>
                          <a:cs typeface="Amatic SC" panose="00000500000000000000" pitchFamily="2" charset="-79"/>
                        </a:rPr>
                        <a:t>General Themes </a:t>
                      </a:r>
                      <a:endParaRPr lang="en-GB"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latin typeface="Amatic SC" panose="00000500000000000000" pitchFamily="2" charset="-79"/>
                          <a:cs typeface="Amatic SC" panose="00000500000000000000" pitchFamily="2" charset="-79"/>
                        </a:rPr>
                        <a:t>All about me</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celebrations</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Once upon a time</a:t>
                      </a:r>
                    </a:p>
                    <a:p>
                      <a:pPr algn="ct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growing</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discoverers</a:t>
                      </a:r>
                    </a:p>
                    <a:p>
                      <a:pPr algn="ct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All creatures great and small</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93991">
                <a:tc>
                  <a:txBody>
                    <a:bodyPr/>
                    <a:lstStyle/>
                    <a:p>
                      <a:pPr algn="ctr"/>
                      <a:r>
                        <a:rPr lang="en-US" sz="3600" b="0" dirty="0" smtClean="0">
                          <a:latin typeface="Amatic SC" panose="00000500000000000000" pitchFamily="2" charset="-79"/>
                          <a:cs typeface="Amatic SC" panose="00000500000000000000" pitchFamily="2" charset="-79"/>
                        </a:rPr>
                        <a:t>Literacy</a:t>
                      </a:r>
                    </a:p>
                    <a:p>
                      <a:pPr algn="ctr"/>
                      <a:r>
                        <a:rPr lang="en-US" sz="1800" b="0" dirty="0" smtClean="0">
                          <a:solidFill>
                            <a:srgbClr val="7030A0"/>
                          </a:solidFill>
                          <a:latin typeface="Amatic SC" panose="00000500000000000000" pitchFamily="2" charset="-79"/>
                          <a:cs typeface="Amatic SC" panose="00000500000000000000" pitchFamily="2" charset="-79"/>
                        </a:rPr>
                        <a:t>Firm foundations:</a:t>
                      </a:r>
                      <a:endParaRPr lang="en-US" sz="1800" b="0"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eaLnBrk="0" hangingPunct="0"/>
                      <a:r>
                        <a:rPr lang="en-US" sz="800" b="1" i="0" u="sng" kern="1200" baseline="0" dirty="0" smtClean="0">
                          <a:solidFill>
                            <a:srgbClr val="7030A0"/>
                          </a:solidFill>
                          <a:effectLst/>
                          <a:latin typeface="+mn-lt"/>
                          <a:ea typeface="+mn-ea"/>
                          <a:cs typeface="+mn-cs"/>
                        </a:rPr>
                        <a:t>AWARENESS OF AUDIENCE</a:t>
                      </a:r>
                      <a:r>
                        <a:rPr lang="en-US" sz="800" b="1" i="0" kern="1200" baseline="0" dirty="0" smtClean="0">
                          <a:solidFill>
                            <a:schemeClr val="bg1">
                              <a:lumMod val="50000"/>
                            </a:schemeClr>
                          </a:solidFill>
                          <a:effectLst/>
                          <a:latin typeface="+mn-lt"/>
                          <a:ea typeface="+mn-ea"/>
                          <a:cs typeface="+mn-cs"/>
                        </a:rPr>
                        <a:t>: </a:t>
                      </a:r>
                      <a:r>
                        <a:rPr lang="en-GB" sz="800" kern="1200" dirty="0" smtClean="0">
                          <a:solidFill>
                            <a:schemeClr val="dk1"/>
                          </a:solidFill>
                          <a:effectLst/>
                          <a:latin typeface="+mn-lt"/>
                          <a:ea typeface="+mn-ea"/>
                          <a:cs typeface="+mn-cs"/>
                        </a:rPr>
                        <a:t>Participate in small group, class and one-to-one discussion, offering their own ideas, using recently introduced vocabulary. Offer explanations for why things might happen, making use of recently introduced vocabulary from stories, non-fiction, rhymes and poems when appropriate.  Express their ideas and feelings about their experiences using full sentences, including use of past, present and future tenses and making use of conjunctions, with modelling and support from their teacher</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800" u="sng" kern="1200" dirty="0" smtClean="0">
                          <a:solidFill>
                            <a:srgbClr val="7030A0"/>
                          </a:solidFill>
                          <a:effectLst/>
                          <a:latin typeface="+mn-lt"/>
                          <a:ea typeface="+mn-ea"/>
                          <a:cs typeface="+mn-cs"/>
                        </a:rPr>
                        <a:t>PHONICS AND SPELLING RULES</a:t>
                      </a:r>
                      <a:r>
                        <a:rPr lang="en-GB" sz="800" u="sng" kern="1200" dirty="0" smtClean="0">
                          <a:solidFill>
                            <a:schemeClr val="dk1"/>
                          </a:solidFill>
                          <a:effectLst/>
                          <a:latin typeface="+mn-lt"/>
                          <a:ea typeface="+mn-ea"/>
                          <a:cs typeface="+mn-cs"/>
                        </a:rPr>
                        <a:t>: </a:t>
                      </a:r>
                      <a:r>
                        <a:rPr lang="en-GB" sz="800" dirty="0" smtClean="0"/>
                        <a:t>Say a sound for each letter in the alphabet and at least 10 digraphs. • Read words consistent with their phonic knowledge by sound-blending. • Read aloud simple sentences and books that are consistent with their phonic knowledge, including some common exception words.</a:t>
                      </a: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800" u="sng" kern="1200" dirty="0" smtClean="0">
                          <a:solidFill>
                            <a:srgbClr val="7030A0"/>
                          </a:solidFill>
                          <a:effectLst/>
                          <a:latin typeface="+mn-lt"/>
                          <a:ea typeface="+mn-ea"/>
                          <a:cs typeface="+mn-cs"/>
                        </a:rPr>
                        <a:t>COMMON</a:t>
                      </a:r>
                      <a:r>
                        <a:rPr lang="en-GB" sz="800" u="sng" kern="1200" baseline="0" dirty="0" smtClean="0">
                          <a:solidFill>
                            <a:srgbClr val="7030A0"/>
                          </a:solidFill>
                          <a:effectLst/>
                          <a:latin typeface="+mn-lt"/>
                          <a:ea typeface="+mn-ea"/>
                          <a:cs typeface="+mn-cs"/>
                        </a:rPr>
                        <a:t> EXCEPTION WORDS</a:t>
                      </a:r>
                      <a:r>
                        <a:rPr lang="en-GB" sz="800" kern="1200" baseline="0" dirty="0" smtClean="0">
                          <a:solidFill>
                            <a:schemeClr val="dk1"/>
                          </a:solidFill>
                          <a:effectLst/>
                          <a:latin typeface="+mn-lt"/>
                          <a:ea typeface="+mn-ea"/>
                          <a:cs typeface="+mn-cs"/>
                        </a:rPr>
                        <a:t>: </a:t>
                      </a:r>
                      <a:r>
                        <a:rPr lang="en-GB" sz="800" kern="1200" dirty="0" smtClean="0">
                          <a:solidFill>
                            <a:schemeClr val="dk1"/>
                          </a:solidFill>
                          <a:effectLst/>
                          <a:latin typeface="+mn-lt"/>
                          <a:ea typeface="+mn-ea"/>
                          <a:cs typeface="+mn-cs"/>
                        </a:rPr>
                        <a:t>To write some irregular common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1348953">
                <a:tc>
                  <a:txBody>
                    <a:bodyPr/>
                    <a:lstStyle/>
                    <a:p>
                      <a:pPr algn="ctr"/>
                      <a:r>
                        <a:rPr lang="en-US" sz="2400" b="1" dirty="0" smtClean="0">
                          <a:latin typeface="Amatic SC" panose="00000500000000000000" pitchFamily="2" charset="-79"/>
                          <a:cs typeface="Amatic SC" panose="00000500000000000000" pitchFamily="2" charset="-79"/>
                        </a:rPr>
                        <a:t>Comprehension</a:t>
                      </a:r>
                    </a:p>
                    <a:p>
                      <a:pPr marL="0" indent="0" algn="ctr">
                        <a:buFontTx/>
                        <a:buNone/>
                      </a:pPr>
                      <a:r>
                        <a:rPr lang="en-GB" sz="1600" b="1" dirty="0" smtClean="0">
                          <a:solidFill>
                            <a:srgbClr val="7030A0"/>
                          </a:solidFill>
                          <a:latin typeface="Amatic SC" panose="00000500000000000000" pitchFamily="2" charset="-79"/>
                          <a:cs typeface="Amatic SC" panose="00000500000000000000" pitchFamily="2" charset="-79"/>
                        </a:rPr>
                        <a:t>Key</a:t>
                      </a:r>
                      <a:r>
                        <a:rPr lang="en-GB" sz="1600" b="1" baseline="0" dirty="0" smtClean="0">
                          <a:solidFill>
                            <a:srgbClr val="7030A0"/>
                          </a:solidFill>
                          <a:latin typeface="Amatic SC" panose="00000500000000000000" pitchFamily="2" charset="-79"/>
                          <a:cs typeface="Amatic SC" panose="00000500000000000000" pitchFamily="2" charset="-79"/>
                        </a:rPr>
                        <a:t> Texts through drawing club conversations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000" kern="1200" dirty="0" smtClean="0">
                          <a:solidFill>
                            <a:schemeClr val="accent2">
                              <a:lumMod val="75000"/>
                            </a:schemeClr>
                          </a:solidFill>
                          <a:effectLst/>
                          <a:latin typeface="+mn-lt"/>
                          <a:ea typeface="+mn-ea"/>
                          <a:cs typeface="+mn-cs"/>
                        </a:rPr>
                        <a:t>Colour Monster</a:t>
                      </a:r>
                    </a:p>
                    <a:p>
                      <a:r>
                        <a:rPr lang="en-GB" sz="1000" kern="1200" dirty="0" smtClean="0">
                          <a:solidFill>
                            <a:schemeClr val="accent2">
                              <a:lumMod val="75000"/>
                            </a:schemeClr>
                          </a:solidFill>
                          <a:effectLst/>
                          <a:latin typeface="+mn-lt"/>
                          <a:ea typeface="+mn-ea"/>
                          <a:cs typeface="+mn-cs"/>
                        </a:rPr>
                        <a:t>Rabbit Foo </a:t>
                      </a:r>
                      <a:r>
                        <a:rPr lang="en-GB" sz="1000" kern="1200" dirty="0" err="1" smtClean="0">
                          <a:solidFill>
                            <a:schemeClr val="accent2">
                              <a:lumMod val="75000"/>
                            </a:schemeClr>
                          </a:solidFill>
                          <a:effectLst/>
                          <a:latin typeface="+mn-lt"/>
                          <a:ea typeface="+mn-ea"/>
                          <a:cs typeface="+mn-cs"/>
                        </a:rPr>
                        <a:t>Foo</a:t>
                      </a:r>
                      <a:endParaRPr lang="en-GB" sz="1000" kern="1200" dirty="0" smtClean="0">
                        <a:solidFill>
                          <a:schemeClr val="accent2">
                            <a:lumMod val="75000"/>
                          </a:schemeClr>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Night Pirates</a:t>
                      </a:r>
                    </a:p>
                    <a:p>
                      <a:r>
                        <a:rPr lang="en-GB" sz="1000" kern="1200" dirty="0" err="1" smtClean="0">
                          <a:solidFill>
                            <a:schemeClr val="accent2">
                              <a:lumMod val="75000"/>
                            </a:schemeClr>
                          </a:solidFill>
                          <a:effectLst/>
                          <a:latin typeface="+mn-lt"/>
                          <a:ea typeface="+mn-ea"/>
                          <a:cs typeface="+mn-cs"/>
                        </a:rPr>
                        <a:t>BananaMan</a:t>
                      </a:r>
                      <a:r>
                        <a:rPr lang="en-GB" sz="1000" kern="1200" dirty="0" smtClean="0">
                          <a:solidFill>
                            <a:schemeClr val="accent2">
                              <a:lumMod val="75000"/>
                            </a:schemeClr>
                          </a:solidFill>
                          <a:effectLst/>
                          <a:latin typeface="+mn-lt"/>
                          <a:ea typeface="+mn-ea"/>
                          <a:cs typeface="+mn-cs"/>
                        </a:rPr>
                        <a:t> </a:t>
                      </a:r>
                    </a:p>
                    <a:p>
                      <a:r>
                        <a:rPr lang="en-GB" sz="1000" kern="1200" dirty="0" smtClean="0">
                          <a:solidFill>
                            <a:schemeClr val="accent2">
                              <a:lumMod val="75000"/>
                            </a:schemeClr>
                          </a:solidFill>
                          <a:effectLst/>
                          <a:latin typeface="+mn-lt"/>
                          <a:ea typeface="+mn-ea"/>
                          <a:cs typeface="+mn-cs"/>
                        </a:rPr>
                        <a:t>Super Worm</a:t>
                      </a:r>
                    </a:p>
                    <a:p>
                      <a:r>
                        <a:rPr lang="en-GB" sz="1000" kern="1200" dirty="0" smtClean="0">
                          <a:solidFill>
                            <a:schemeClr val="accent2">
                              <a:lumMod val="75000"/>
                            </a:schemeClr>
                          </a:solidFill>
                          <a:effectLst/>
                          <a:latin typeface="+mn-lt"/>
                          <a:ea typeface="+mn-ea"/>
                          <a:cs typeface="+mn-cs"/>
                        </a:rPr>
                        <a:t>Not</a:t>
                      </a:r>
                      <a:r>
                        <a:rPr lang="en-GB" sz="1000" kern="1200" baseline="0" dirty="0" smtClean="0">
                          <a:solidFill>
                            <a:schemeClr val="accent2">
                              <a:lumMod val="75000"/>
                            </a:schemeClr>
                          </a:solidFill>
                          <a:effectLst/>
                          <a:latin typeface="+mn-lt"/>
                          <a:ea typeface="+mn-ea"/>
                          <a:cs typeface="+mn-cs"/>
                        </a:rPr>
                        <a:t> Now Bernard</a:t>
                      </a:r>
                      <a:endParaRPr lang="en-GB" sz="1000" kern="1200" dirty="0" smtClean="0">
                        <a:solidFill>
                          <a:schemeClr val="accent2">
                            <a:lumMod val="75000"/>
                          </a:schemeClr>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000" kern="1200" dirty="0" smtClean="0">
                          <a:solidFill>
                            <a:schemeClr val="accent2">
                              <a:lumMod val="75000"/>
                            </a:schemeClr>
                          </a:solidFill>
                          <a:effectLst/>
                          <a:latin typeface="+mn-lt"/>
                          <a:ea typeface="+mn-ea"/>
                          <a:cs typeface="+mn-cs"/>
                        </a:rPr>
                        <a:t>Bonfire</a:t>
                      </a:r>
                      <a:r>
                        <a:rPr lang="en-GB" sz="1000" kern="1200" baseline="0" dirty="0" smtClean="0">
                          <a:solidFill>
                            <a:schemeClr val="accent2">
                              <a:lumMod val="75000"/>
                            </a:schemeClr>
                          </a:solidFill>
                          <a:effectLst/>
                          <a:latin typeface="+mn-lt"/>
                          <a:ea typeface="+mn-ea"/>
                          <a:cs typeface="+mn-cs"/>
                        </a:rPr>
                        <a:t> Night Poem</a:t>
                      </a:r>
                      <a:endParaRPr lang="en-GB" sz="1000" kern="1200" dirty="0" smtClean="0">
                        <a:solidFill>
                          <a:schemeClr val="accent2">
                            <a:lumMod val="75000"/>
                          </a:schemeClr>
                        </a:solidFill>
                        <a:effectLst/>
                        <a:latin typeface="+mn-lt"/>
                        <a:ea typeface="+mn-ea"/>
                        <a:cs typeface="+mn-cs"/>
                      </a:endParaRPr>
                    </a:p>
                    <a:p>
                      <a:r>
                        <a:rPr lang="en-GB" sz="1000" kern="1200" dirty="0" err="1" smtClean="0">
                          <a:solidFill>
                            <a:schemeClr val="accent2">
                              <a:lumMod val="75000"/>
                            </a:schemeClr>
                          </a:solidFill>
                          <a:effectLst/>
                          <a:latin typeface="+mn-lt"/>
                          <a:ea typeface="+mn-ea"/>
                          <a:cs typeface="+mn-cs"/>
                        </a:rPr>
                        <a:t>Binny’s</a:t>
                      </a:r>
                      <a:r>
                        <a:rPr lang="en-GB" sz="1000" kern="1200" dirty="0" smtClean="0">
                          <a:solidFill>
                            <a:schemeClr val="accent2">
                              <a:lumMod val="75000"/>
                            </a:schemeClr>
                          </a:solidFill>
                          <a:effectLst/>
                          <a:latin typeface="+mn-lt"/>
                          <a:ea typeface="+mn-ea"/>
                          <a:cs typeface="+mn-cs"/>
                        </a:rPr>
                        <a:t> Diwali </a:t>
                      </a:r>
                    </a:p>
                    <a:p>
                      <a:r>
                        <a:rPr lang="en-GB" sz="1000" kern="1200" dirty="0" smtClean="0">
                          <a:solidFill>
                            <a:schemeClr val="accent2">
                              <a:lumMod val="75000"/>
                            </a:schemeClr>
                          </a:solidFill>
                          <a:effectLst/>
                          <a:latin typeface="+mn-lt"/>
                          <a:ea typeface="+mn-ea"/>
                          <a:cs typeface="+mn-cs"/>
                        </a:rPr>
                        <a:t>The Way Back Home</a:t>
                      </a:r>
                    </a:p>
                    <a:p>
                      <a:r>
                        <a:rPr lang="en-GB" sz="1000" kern="1200" dirty="0" smtClean="0">
                          <a:solidFill>
                            <a:schemeClr val="accent2">
                              <a:lumMod val="75000"/>
                            </a:schemeClr>
                          </a:solidFill>
                          <a:effectLst/>
                          <a:latin typeface="+mn-lt"/>
                          <a:ea typeface="+mn-ea"/>
                          <a:cs typeface="+mn-cs"/>
                        </a:rPr>
                        <a:t>Owl Babies</a:t>
                      </a:r>
                    </a:p>
                    <a:p>
                      <a:r>
                        <a:rPr lang="en-GB" sz="1000" kern="1200" dirty="0" smtClean="0">
                          <a:solidFill>
                            <a:schemeClr val="accent2">
                              <a:lumMod val="75000"/>
                            </a:schemeClr>
                          </a:solidFill>
                          <a:effectLst/>
                          <a:latin typeface="+mn-lt"/>
                          <a:ea typeface="+mn-ea"/>
                          <a:cs typeface="+mn-cs"/>
                        </a:rPr>
                        <a:t>Wow Said the Owl</a:t>
                      </a:r>
                    </a:p>
                    <a:p>
                      <a:r>
                        <a:rPr lang="en-GB" sz="1000" kern="1200" dirty="0" smtClean="0">
                          <a:solidFill>
                            <a:schemeClr val="accent2">
                              <a:lumMod val="75000"/>
                            </a:schemeClr>
                          </a:solidFill>
                          <a:effectLst/>
                          <a:latin typeface="+mn-lt"/>
                          <a:ea typeface="+mn-ea"/>
                          <a:cs typeface="+mn-cs"/>
                        </a:rPr>
                        <a:t>The Little Christmas Tree</a:t>
                      </a:r>
                    </a:p>
                    <a:p>
                      <a:r>
                        <a:rPr lang="en-GB" sz="1000" kern="1200" dirty="0" smtClean="0">
                          <a:solidFill>
                            <a:schemeClr val="accent2">
                              <a:lumMod val="75000"/>
                            </a:schemeClr>
                          </a:solidFill>
                          <a:effectLst/>
                          <a:latin typeface="+mn-lt"/>
                          <a:ea typeface="+mn-ea"/>
                          <a:cs typeface="+mn-cs"/>
                        </a:rPr>
                        <a:t>Dear Santa</a:t>
                      </a:r>
                    </a:p>
                    <a:p>
                      <a:r>
                        <a:rPr lang="en-GB" sz="1000" kern="1200" baseline="0" dirty="0" smtClean="0">
                          <a:solidFill>
                            <a:schemeClr val="accent2">
                              <a:lumMod val="75000"/>
                            </a:schemeClr>
                          </a:solidFill>
                          <a:effectLst/>
                          <a:latin typeface="+mn-lt"/>
                          <a:ea typeface="+mn-ea"/>
                          <a:cs typeface="+mn-cs"/>
                        </a:rPr>
                        <a:t>Leaf Man</a:t>
                      </a:r>
                      <a:endParaRPr lang="en-GB" sz="100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A little Bit Brave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The Hairy Toe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Room on The Broom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Red Riding Hood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2">
                              <a:lumMod val="75000"/>
                            </a:schemeClr>
                          </a:solidFill>
                          <a:latin typeface="+mn-lt"/>
                          <a:cs typeface="RM Typerighter old" panose="00000400000000000000" pitchFamily="2" charset="-79"/>
                        </a:rPr>
                        <a:t>You Choose</a:t>
                      </a:r>
                    </a:p>
                    <a:p>
                      <a:endParaRPr lang="en-GB" sz="10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rgbClr val="7030A0"/>
                          </a:solidFill>
                          <a:latin typeface="+mn-lt"/>
                          <a:cs typeface="RM Typerighter old" panose="00000400000000000000" pitchFamily="2" charset="-79"/>
                        </a:rPr>
                        <a:t> </a:t>
                      </a:r>
                      <a:r>
                        <a:rPr lang="en-GB" sz="1050" baseline="0" dirty="0" smtClean="0">
                          <a:solidFill>
                            <a:schemeClr val="accent2">
                              <a:lumMod val="75000"/>
                            </a:schemeClr>
                          </a:solidFill>
                          <a:latin typeface="+mn-lt"/>
                          <a:cs typeface="RM Typerighter old" panose="00000400000000000000" pitchFamily="2" charset="-79"/>
                        </a:rPr>
                        <a:t>Rosie’s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Would you Rather?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Jack and The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Chicken </a:t>
                      </a:r>
                      <a:r>
                        <a:rPr lang="en-GB" sz="1050" baseline="0" dirty="0" err="1" smtClean="0">
                          <a:solidFill>
                            <a:schemeClr val="accent2">
                              <a:lumMod val="75000"/>
                            </a:schemeClr>
                          </a:solidFill>
                          <a:latin typeface="+mn-lt"/>
                          <a:cs typeface="RM Typerighter old" panose="00000400000000000000" pitchFamily="2" charset="-79"/>
                        </a:rPr>
                        <a:t>Licken</a:t>
                      </a:r>
                      <a:endParaRPr lang="en-GB" sz="105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Wacky Races</a:t>
                      </a:r>
                      <a:r>
                        <a:rPr lang="en-GB" sz="1050" baseline="0" dirty="0" smtClean="0">
                          <a:solidFill>
                            <a:srgbClr val="7030A0"/>
                          </a:solidFill>
                          <a:latin typeface="+mn-lt"/>
                          <a:cs typeface="RM Typerighter old" panose="00000400000000000000" pitchFamily="2" charset="-79"/>
                        </a:rPr>
                        <a:t>           </a:t>
                      </a:r>
                      <a:endParaRPr lang="en-GB" sz="1050" baseline="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How To Catch  a Star</a:t>
                      </a:r>
                      <a:endParaRPr lang="en-GB" sz="105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Tiddler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Stuck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Rainbow Fish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accent2">
                              <a:lumMod val="75000"/>
                            </a:schemeClr>
                          </a:solidFill>
                          <a:latin typeface="+mn-lt"/>
                          <a:cs typeface="RM Typerighter old" panose="00000400000000000000" pitchFamily="2" charset="-79"/>
                        </a:rPr>
                        <a:t>Snail and the Whale</a:t>
                      </a:r>
                      <a:endParaRPr lang="en-GB" sz="105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My Brother</a:t>
                      </a:r>
                      <a:endParaRPr lang="en-US" sz="1050" dirty="0" smtClean="0">
                        <a:solidFill>
                          <a:schemeClr val="tx1"/>
                        </a:solidFill>
                        <a:latin typeface="+mn-lt"/>
                        <a:cs typeface="Amatic SC" panose="00000500000000000000" pitchFamily="2" charset="-79"/>
                      </a:endParaRPr>
                    </a:p>
                    <a:p>
                      <a:pPr algn="ctr"/>
                      <a:r>
                        <a:rPr lang="en-GB" sz="1050" dirty="0" smtClean="0">
                          <a:solidFill>
                            <a:schemeClr val="accent2">
                              <a:lumMod val="75000"/>
                            </a:schemeClr>
                          </a:solidFill>
                          <a:latin typeface="+mn-lt"/>
                          <a:cs typeface="RM Typerighter old" panose="00000400000000000000" pitchFamily="2" charset="-79"/>
                        </a:rPr>
                        <a:t>Are the Dinosaurs Dead, Dad?</a:t>
                      </a:r>
                    </a:p>
                    <a:p>
                      <a:pPr algn="ctr"/>
                      <a:r>
                        <a:rPr lang="en-GB" sz="1050" dirty="0" smtClean="0">
                          <a:solidFill>
                            <a:schemeClr val="accent2">
                              <a:lumMod val="75000"/>
                            </a:schemeClr>
                          </a:solidFill>
                          <a:latin typeface="+mn-lt"/>
                          <a:cs typeface="RM Typerighter old" panose="00000400000000000000" pitchFamily="2" charset="-79"/>
                        </a:rPr>
                        <a:t>The</a:t>
                      </a:r>
                      <a:r>
                        <a:rPr lang="en-GB" sz="1050" baseline="0" dirty="0" smtClean="0">
                          <a:solidFill>
                            <a:schemeClr val="accent2">
                              <a:lumMod val="75000"/>
                            </a:schemeClr>
                          </a:solidFill>
                          <a:latin typeface="+mn-lt"/>
                          <a:cs typeface="RM Typerighter old" panose="00000400000000000000" pitchFamily="2" charset="-79"/>
                        </a:rPr>
                        <a:t> Odd Egg</a:t>
                      </a:r>
                    </a:p>
                    <a:p>
                      <a:pPr algn="ctr"/>
                      <a:r>
                        <a:rPr lang="en-GB" sz="1050" baseline="0" dirty="0" smtClean="0">
                          <a:solidFill>
                            <a:schemeClr val="accent2">
                              <a:lumMod val="75000"/>
                            </a:schemeClr>
                          </a:solidFill>
                          <a:latin typeface="+mn-lt"/>
                          <a:cs typeface="RM Typerighter old" panose="00000400000000000000" pitchFamily="2" charset="-79"/>
                        </a:rPr>
                        <a:t>Dear Zoo</a:t>
                      </a:r>
                    </a:p>
                    <a:p>
                      <a:pPr algn="ctr"/>
                      <a:r>
                        <a:rPr lang="en-GB" sz="1050" baseline="0" dirty="0" smtClean="0">
                          <a:solidFill>
                            <a:schemeClr val="accent2">
                              <a:lumMod val="75000"/>
                            </a:schemeClr>
                          </a:solidFill>
                          <a:latin typeface="+mn-lt"/>
                          <a:cs typeface="RM Typerighter old" panose="00000400000000000000" pitchFamily="2" charset="-79"/>
                        </a:rPr>
                        <a:t>The Hungry </a:t>
                      </a:r>
                      <a:r>
                        <a:rPr lang="en-GB" sz="1050" baseline="0" dirty="0" err="1" smtClean="0">
                          <a:solidFill>
                            <a:schemeClr val="accent2">
                              <a:lumMod val="75000"/>
                            </a:schemeClr>
                          </a:solidFill>
                          <a:latin typeface="+mn-lt"/>
                          <a:cs typeface="RM Typerighter old" panose="00000400000000000000" pitchFamily="2" charset="-79"/>
                        </a:rPr>
                        <a:t>Caterpilar</a:t>
                      </a:r>
                      <a:endParaRPr lang="en-GB" sz="1050" baseline="0" dirty="0" smtClean="0">
                        <a:solidFill>
                          <a:schemeClr val="accent2">
                            <a:lumMod val="75000"/>
                          </a:schemeClr>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smtClean="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r h="8860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Comprehension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Amatic SC" panose="00000500000000000000" pitchFamily="2" charset="-79"/>
                          <a:cs typeface="Amatic SC" panose="00000500000000000000" pitchFamily="2" charset="-79"/>
                        </a:rPr>
                        <a:t>Development</a:t>
                      </a:r>
                      <a:r>
                        <a:rPr lang="en-US" sz="1600" b="1" baseline="0" dirty="0" smtClean="0">
                          <a:latin typeface="Amatic SC" panose="00000500000000000000" pitchFamily="2" charset="-79"/>
                          <a:cs typeface="Amatic SC" panose="00000500000000000000" pitchFamily="2" charset="-79"/>
                        </a:rPr>
                        <a:t> Matters and ELG checkpoints:</a:t>
                      </a:r>
                      <a:endParaRPr lang="en-US" sz="16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1000" kern="1200" dirty="0" smtClean="0">
                          <a:solidFill>
                            <a:schemeClr val="dk1"/>
                          </a:solidFill>
                          <a:effectLst/>
                          <a:latin typeface="+mn-lt"/>
                          <a:ea typeface="+mn-ea"/>
                          <a:cs typeface="+mn-cs"/>
                        </a:rPr>
                        <a:t>* Listen to a Story and comment on events. </a:t>
                      </a:r>
                      <a:r>
                        <a:rPr lang="en-GB" sz="1000" i="1" kern="1200" dirty="0" smtClean="0">
                          <a:solidFill>
                            <a:schemeClr val="dk1"/>
                          </a:solidFill>
                          <a:effectLst/>
                          <a:latin typeface="+mn-lt"/>
                          <a:ea typeface="+mn-ea"/>
                          <a:cs typeface="+mn-cs"/>
                        </a:rPr>
                        <a:t>DM 3-4</a:t>
                      </a:r>
                      <a:endParaRPr lang="en-GB" sz="10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1000" kern="1200" dirty="0" smtClean="0">
                          <a:solidFill>
                            <a:schemeClr val="dk1"/>
                          </a:solidFill>
                          <a:effectLst/>
                          <a:latin typeface="+mn-lt"/>
                          <a:ea typeface="+mn-ea"/>
                          <a:cs typeface="+mn-cs"/>
                        </a:rPr>
                        <a:t>Name the characters from a familiar setting. </a:t>
                      </a:r>
                      <a:r>
                        <a:rPr lang="en-GB" sz="1000" i="1" kern="1200" dirty="0" smtClean="0">
                          <a:solidFill>
                            <a:schemeClr val="dk1"/>
                          </a:solidFill>
                          <a:effectLst/>
                          <a:latin typeface="+mn-lt"/>
                          <a:ea typeface="+mn-ea"/>
                          <a:cs typeface="+mn-cs"/>
                        </a:rPr>
                        <a:t>DM 3-4</a:t>
                      </a:r>
                    </a:p>
                    <a:p>
                      <a:r>
                        <a:rPr lang="en-GB" sz="1000" kern="1200" dirty="0" smtClean="0">
                          <a:solidFill>
                            <a:schemeClr val="dk1"/>
                          </a:solidFill>
                          <a:effectLst/>
                          <a:latin typeface="+mn-lt"/>
                          <a:ea typeface="+mn-ea"/>
                          <a:cs typeface="+mn-cs"/>
                        </a:rPr>
                        <a:t>*Identify Characters and setting of a familiar book </a:t>
                      </a:r>
                    </a:p>
                    <a:p>
                      <a:r>
                        <a:rPr lang="en-GB" sz="1000" kern="1200" dirty="0" smtClean="0">
                          <a:solidFill>
                            <a:schemeClr val="dk1"/>
                          </a:solidFill>
                          <a:effectLst/>
                          <a:latin typeface="+mn-lt"/>
                          <a:ea typeface="+mn-ea"/>
                          <a:cs typeface="+mn-cs"/>
                        </a:rPr>
                        <a:t>* Join in with repeated refrain from a familiar story </a:t>
                      </a:r>
                    </a:p>
                    <a:p>
                      <a:r>
                        <a:rPr lang="en-GB" sz="1000" kern="1200" dirty="0" smtClean="0">
                          <a:solidFill>
                            <a:schemeClr val="dk1"/>
                          </a:solidFill>
                          <a:effectLst/>
                          <a:latin typeface="+mn-lt"/>
                          <a:ea typeface="+mn-ea"/>
                          <a:cs typeface="+mn-cs"/>
                        </a:rPr>
                        <a:t>*Begin to use language from story when discussing it </a:t>
                      </a:r>
                      <a:endParaRPr lang="en-GB" sz="100" kern="1200" dirty="0" smtClean="0">
                        <a:solidFill>
                          <a:schemeClr val="accent2">
                            <a:lumMod val="75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sz="1000" kern="1200" dirty="0" smtClean="0">
                        <a:solidFill>
                          <a:schemeClr val="accent2">
                            <a:lumMod val="75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r>
                        <a:rPr lang="en-GB" sz="1000" kern="1200" dirty="0" smtClean="0">
                          <a:solidFill>
                            <a:schemeClr val="dk1"/>
                          </a:solidFill>
                          <a:effectLst/>
                          <a:latin typeface="+mn-lt"/>
                          <a:ea typeface="+mn-ea"/>
                          <a:cs typeface="+mn-cs"/>
                        </a:rPr>
                        <a:t>*Sequence a familiar story using images or objects</a:t>
                      </a:r>
                    </a:p>
                    <a:p>
                      <a:r>
                        <a:rPr lang="en-GB" sz="1000" kern="1200" dirty="0" smtClean="0">
                          <a:solidFill>
                            <a:schemeClr val="dk1"/>
                          </a:solidFill>
                          <a:effectLst/>
                          <a:latin typeface="+mn-lt"/>
                          <a:ea typeface="+mn-ea"/>
                          <a:cs typeface="+mn-cs"/>
                        </a:rPr>
                        <a:t>* make simple predictions based on events of a story</a:t>
                      </a:r>
                    </a:p>
                    <a:p>
                      <a:r>
                        <a:rPr lang="en-GB" sz="1000" kern="1200" dirty="0" smtClean="0">
                          <a:solidFill>
                            <a:schemeClr val="dk1"/>
                          </a:solidFill>
                          <a:effectLst/>
                          <a:latin typeface="+mn-lt"/>
                          <a:ea typeface="+mn-ea"/>
                          <a:cs typeface="+mn-cs"/>
                        </a:rPr>
                        <a:t>*use language from a story in role play </a:t>
                      </a:r>
                      <a:endParaRPr lang="en-GB" sz="400" kern="1200" dirty="0" smtClean="0">
                        <a:solidFill>
                          <a:srgbClr val="7030A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aseline="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r>
                        <a:rPr lang="en-GB" sz="1000" kern="1200" dirty="0" smtClean="0">
                          <a:solidFill>
                            <a:schemeClr val="dk1"/>
                          </a:solidFill>
                          <a:effectLst/>
                          <a:latin typeface="+mn-lt"/>
                          <a:ea typeface="+mn-ea"/>
                          <a:cs typeface="+mn-cs"/>
                        </a:rPr>
                        <a:t>*Demonstrate understanding of what has been read to them by telling stories using their own words</a:t>
                      </a:r>
                    </a:p>
                    <a:p>
                      <a:r>
                        <a:rPr lang="en-GB" sz="1000" kern="1200" dirty="0" smtClean="0">
                          <a:solidFill>
                            <a:schemeClr val="dk1"/>
                          </a:solidFill>
                          <a:effectLst/>
                          <a:latin typeface="+mn-lt"/>
                          <a:ea typeface="+mn-ea"/>
                          <a:cs typeface="+mn-cs"/>
                        </a:rPr>
                        <a:t>*Anticipate key events in stories</a:t>
                      </a:r>
                    </a:p>
                    <a:p>
                      <a:r>
                        <a:rPr lang="en-GB" sz="1000" kern="1200" dirty="0" smtClean="0">
                          <a:solidFill>
                            <a:schemeClr val="dk1"/>
                          </a:solidFill>
                          <a:effectLst/>
                          <a:latin typeface="+mn-lt"/>
                          <a:ea typeface="+mn-ea"/>
                          <a:cs typeface="+mn-cs"/>
                        </a:rPr>
                        <a:t>*use and understand recently introduced vocabulary during discussions and role play </a:t>
                      </a:r>
                      <a:endParaRPr lang="en-GB" sz="400" kern="1200" dirty="0" smtClean="0">
                        <a:solidFill>
                          <a:srgbClr val="7030A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sz="10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872051235"/>
                  </a:ext>
                </a:extLst>
              </a:tr>
              <a:tr h="1169093">
                <a:tc>
                  <a:txBody>
                    <a:bodyPr/>
                    <a:lstStyle/>
                    <a:p>
                      <a:pPr algn="ctr"/>
                      <a:r>
                        <a:rPr lang="en-US" sz="1800" b="1" dirty="0" smtClean="0">
                          <a:latin typeface="Amatic SC" panose="00000500000000000000" pitchFamily="2" charset="-79"/>
                          <a:cs typeface="Amatic SC" panose="00000500000000000000" pitchFamily="2" charset="-79"/>
                        </a:rPr>
                        <a:t>Word</a:t>
                      </a:r>
                    </a:p>
                    <a:p>
                      <a:pPr algn="ctr"/>
                      <a:r>
                        <a:rPr lang="en-US" sz="1800" b="1" dirty="0" smtClean="0">
                          <a:latin typeface="Amatic SC" panose="00000500000000000000" pitchFamily="2" charset="-79"/>
                          <a:cs typeface="Amatic SC" panose="00000500000000000000" pitchFamily="2" charset="-79"/>
                        </a:rPr>
                        <a:t> Reading</a:t>
                      </a:r>
                    </a:p>
                    <a:p>
                      <a:pPr algn="ctr"/>
                      <a:r>
                        <a:rPr lang="en-US" sz="1800" b="0" dirty="0" smtClean="0">
                          <a:latin typeface="Amatic SC" panose="00000500000000000000" pitchFamily="2" charset="-79"/>
                          <a:cs typeface="Amatic SC" panose="00000500000000000000" pitchFamily="2" charset="-79"/>
                        </a:rPr>
                        <a:t>Bug</a:t>
                      </a:r>
                      <a:r>
                        <a:rPr lang="en-US" sz="1800" b="0" baseline="0" dirty="0" smtClean="0">
                          <a:latin typeface="Amatic SC" panose="00000500000000000000" pitchFamily="2" charset="-79"/>
                          <a:cs typeface="Amatic SC" panose="00000500000000000000" pitchFamily="2" charset="-79"/>
                        </a:rPr>
                        <a:t> Club Phonics</a:t>
                      </a:r>
                      <a:endParaRPr lang="en-US" sz="1800" b="0"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GB" dirty="0" smtClean="0"/>
                    </a:p>
                    <a:p>
                      <a:endParaRPr lang="en-GB" dirty="0" smtClean="0"/>
                    </a:p>
                    <a:p>
                      <a:endParaRPr lang="en-GB" dirty="0" smtClean="0"/>
                    </a:p>
                    <a:p>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109706318"/>
                  </a:ext>
                </a:extLst>
              </a:tr>
              <a:tr h="1019209">
                <a:tc>
                  <a:txBody>
                    <a:bodyPr/>
                    <a:lstStyle/>
                    <a:p>
                      <a:pPr algn="ctr"/>
                      <a:r>
                        <a:rPr lang="en-US" sz="1800" b="1" dirty="0" smtClean="0">
                          <a:latin typeface="Amatic SC" panose="00000500000000000000" pitchFamily="2" charset="-79"/>
                          <a:cs typeface="Amatic SC" panose="00000500000000000000" pitchFamily="2" charset="-79"/>
                        </a:rPr>
                        <a:t>Word Reading</a:t>
                      </a:r>
                    </a:p>
                    <a:p>
                      <a:pPr algn="ctr"/>
                      <a:r>
                        <a:rPr lang="en-US" sz="1800" b="1" dirty="0" smtClean="0">
                          <a:latin typeface="Amatic SC" panose="00000500000000000000" pitchFamily="2" charset="-79"/>
                          <a:cs typeface="Amatic SC" panose="00000500000000000000" pitchFamily="2" charset="-79"/>
                        </a:rPr>
                        <a:t>Development</a:t>
                      </a:r>
                      <a:r>
                        <a:rPr lang="en-US" sz="1800" b="1" baseline="0" dirty="0" smtClean="0">
                          <a:latin typeface="Amatic SC" panose="00000500000000000000" pitchFamily="2" charset="-79"/>
                          <a:cs typeface="Amatic SC" panose="00000500000000000000" pitchFamily="2" charset="-79"/>
                        </a:rPr>
                        <a:t> Matters and ELG checkpoints</a:t>
                      </a:r>
                      <a:endParaRPr lang="en-US" sz="1800" b="0"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GB" sz="1000" kern="1200" dirty="0" smtClean="0">
                          <a:solidFill>
                            <a:schemeClr val="dk1"/>
                          </a:solidFill>
                          <a:effectLst/>
                          <a:latin typeface="+mn-lt"/>
                          <a:ea typeface="+mn-ea"/>
                          <a:cs typeface="+mn-cs"/>
                        </a:rPr>
                        <a:t>*Identify an object when initial sound given</a:t>
                      </a:r>
                      <a:r>
                        <a:rPr lang="en-GB" sz="1000" i="1" kern="1200" dirty="0" smtClean="0">
                          <a:solidFill>
                            <a:schemeClr val="dk1"/>
                          </a:solidFill>
                          <a:effectLst/>
                          <a:latin typeface="+mn-lt"/>
                          <a:ea typeface="+mn-ea"/>
                          <a:cs typeface="+mn-cs"/>
                        </a:rPr>
                        <a:t> DM 3-4</a:t>
                      </a:r>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*Say the initial sound in a given word.</a:t>
                      </a:r>
                      <a:r>
                        <a:rPr lang="en-GB" sz="1000" i="1" kern="1200" dirty="0" smtClean="0">
                          <a:solidFill>
                            <a:schemeClr val="dk1"/>
                          </a:solidFill>
                          <a:effectLst/>
                          <a:latin typeface="+mn-lt"/>
                          <a:ea typeface="+mn-ea"/>
                          <a:cs typeface="+mn-cs"/>
                        </a:rPr>
                        <a:t> DM 3-4</a:t>
                      </a:r>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*Clap syllables in a word. </a:t>
                      </a:r>
                      <a:r>
                        <a:rPr lang="en-GB" sz="1000" i="1" kern="1200" dirty="0" smtClean="0">
                          <a:solidFill>
                            <a:schemeClr val="dk1"/>
                          </a:solidFill>
                          <a:effectLst/>
                          <a:latin typeface="+mn-lt"/>
                          <a:ea typeface="+mn-ea"/>
                          <a:cs typeface="+mn-cs"/>
                        </a:rPr>
                        <a:t>DM 3-4</a:t>
                      </a:r>
                    </a:p>
                    <a:p>
                      <a:r>
                        <a:rPr lang="en-GB" sz="1000" kern="1200" dirty="0" smtClean="0">
                          <a:solidFill>
                            <a:schemeClr val="dk1"/>
                          </a:solidFill>
                          <a:effectLst/>
                          <a:latin typeface="+mn-lt"/>
                          <a:ea typeface="+mn-ea"/>
                          <a:cs typeface="+mn-cs"/>
                        </a:rPr>
                        <a:t>*Say a sound for all phase 2 GPCS</a:t>
                      </a:r>
                      <a:r>
                        <a:rPr lang="en-GB" sz="1000" i="1" kern="1200" dirty="0" smtClean="0">
                          <a:solidFill>
                            <a:schemeClr val="dk1"/>
                          </a:solidFill>
                          <a:effectLst/>
                          <a:latin typeface="+mn-lt"/>
                          <a:ea typeface="+mn-ea"/>
                          <a:cs typeface="+mn-cs"/>
                        </a:rPr>
                        <a:t> </a:t>
                      </a:r>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*Blend all CVC words verbally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r>
                        <a:rPr lang="en-GB" sz="1000" kern="1200" dirty="0" smtClean="0">
                          <a:solidFill>
                            <a:schemeClr val="dk1"/>
                          </a:solidFill>
                          <a:effectLst/>
                          <a:latin typeface="+mn-lt"/>
                          <a:ea typeface="+mn-ea"/>
                          <a:cs typeface="+mn-cs"/>
                        </a:rPr>
                        <a:t>*Say all phase 2 and 3 </a:t>
                      </a:r>
                      <a:r>
                        <a:rPr lang="en-GB" sz="1000" b="1" kern="1200" dirty="0" smtClean="0">
                          <a:solidFill>
                            <a:schemeClr val="dk1"/>
                          </a:solidFill>
                          <a:effectLst/>
                          <a:latin typeface="+mn-lt"/>
                          <a:ea typeface="+mn-ea"/>
                          <a:cs typeface="+mn-cs"/>
                        </a:rPr>
                        <a:t>single</a:t>
                      </a:r>
                      <a:r>
                        <a:rPr lang="en-GB" sz="1000" kern="1200" dirty="0" smtClean="0">
                          <a:solidFill>
                            <a:schemeClr val="dk1"/>
                          </a:solidFill>
                          <a:effectLst/>
                          <a:latin typeface="+mn-lt"/>
                          <a:ea typeface="+mn-ea"/>
                          <a:cs typeface="+mn-cs"/>
                        </a:rPr>
                        <a:t> GPCs</a:t>
                      </a:r>
                    </a:p>
                    <a:p>
                      <a:r>
                        <a:rPr lang="en-GB" sz="1000" kern="1200" dirty="0" smtClean="0">
                          <a:solidFill>
                            <a:schemeClr val="dk1"/>
                          </a:solidFill>
                          <a:effectLst/>
                          <a:latin typeface="+mn-lt"/>
                          <a:ea typeface="+mn-ea"/>
                          <a:cs typeface="+mn-cs"/>
                        </a:rPr>
                        <a:t>*Blend </a:t>
                      </a:r>
                      <a:r>
                        <a:rPr lang="en-GB" sz="1000" kern="1200" dirty="0" err="1" smtClean="0">
                          <a:solidFill>
                            <a:schemeClr val="dk1"/>
                          </a:solidFill>
                          <a:effectLst/>
                          <a:latin typeface="+mn-lt"/>
                          <a:ea typeface="+mn-ea"/>
                          <a:cs typeface="+mn-cs"/>
                        </a:rPr>
                        <a:t>vc</a:t>
                      </a:r>
                      <a:r>
                        <a:rPr lang="en-GB" sz="1000" kern="1200" dirty="0" smtClean="0">
                          <a:solidFill>
                            <a:schemeClr val="dk1"/>
                          </a:solidFill>
                          <a:effectLst/>
                          <a:latin typeface="+mn-lt"/>
                          <a:ea typeface="+mn-ea"/>
                          <a:cs typeface="+mn-cs"/>
                        </a:rPr>
                        <a:t>/</a:t>
                      </a:r>
                      <a:r>
                        <a:rPr lang="en-GB" sz="1000" kern="1200" dirty="0" err="1" smtClean="0">
                          <a:solidFill>
                            <a:schemeClr val="dk1"/>
                          </a:solidFill>
                          <a:effectLst/>
                          <a:latin typeface="+mn-lt"/>
                          <a:ea typeface="+mn-ea"/>
                          <a:cs typeface="+mn-cs"/>
                        </a:rPr>
                        <a:t>cvc</a:t>
                      </a:r>
                      <a:r>
                        <a:rPr lang="en-GB" sz="1000" kern="1200" dirty="0" smtClean="0">
                          <a:solidFill>
                            <a:schemeClr val="dk1"/>
                          </a:solidFill>
                          <a:effectLst/>
                          <a:latin typeface="+mn-lt"/>
                          <a:ea typeface="+mn-ea"/>
                          <a:cs typeface="+mn-cs"/>
                        </a:rPr>
                        <a:t> words</a:t>
                      </a:r>
                    </a:p>
                    <a:p>
                      <a:r>
                        <a:rPr lang="en-GB" sz="1000" kern="1200" dirty="0" smtClean="0">
                          <a:solidFill>
                            <a:schemeClr val="dk1"/>
                          </a:solidFill>
                          <a:effectLst/>
                          <a:latin typeface="+mn-lt"/>
                          <a:ea typeface="+mn-ea"/>
                          <a:cs typeface="+mn-cs"/>
                        </a:rPr>
                        <a:t>*Say a sound for each letter in the alphabet and at least 10 digraphs. </a:t>
                      </a:r>
                    </a:p>
                    <a:p>
                      <a:endParaRPr lang="en-GB" sz="1000" kern="1200" dirty="0" smtClean="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r>
                        <a:rPr lang="en-GB" sz="1000" kern="1200" dirty="0" smtClean="0">
                          <a:solidFill>
                            <a:schemeClr val="dk1"/>
                          </a:solidFill>
                          <a:effectLst/>
                          <a:latin typeface="+mn-lt"/>
                          <a:ea typeface="+mn-ea"/>
                          <a:cs typeface="+mn-cs"/>
                        </a:rPr>
                        <a:t>*Say a sound for ALL phase 3 digraphs and </a:t>
                      </a:r>
                      <a:r>
                        <a:rPr lang="en-GB" sz="1000" kern="1200" dirty="0" err="1" smtClean="0">
                          <a:solidFill>
                            <a:schemeClr val="dk1"/>
                          </a:solidFill>
                          <a:effectLst/>
                          <a:latin typeface="+mn-lt"/>
                          <a:ea typeface="+mn-ea"/>
                          <a:cs typeface="+mn-cs"/>
                        </a:rPr>
                        <a:t>trigraphs</a:t>
                      </a:r>
                      <a:r>
                        <a:rPr lang="en-GB" sz="1000" kern="1200" dirty="0" smtClean="0">
                          <a:solidFill>
                            <a:schemeClr val="dk1"/>
                          </a:solidFill>
                          <a:effectLst/>
                          <a:latin typeface="+mn-lt"/>
                          <a:ea typeface="+mn-ea"/>
                          <a:cs typeface="+mn-cs"/>
                        </a:rPr>
                        <a:t>.</a:t>
                      </a:r>
                    </a:p>
                    <a:p>
                      <a:r>
                        <a:rPr lang="en-GB" sz="1000" kern="1200" dirty="0" smtClean="0">
                          <a:solidFill>
                            <a:schemeClr val="dk1"/>
                          </a:solidFill>
                          <a:effectLst/>
                          <a:latin typeface="+mn-lt"/>
                          <a:ea typeface="+mn-ea"/>
                          <a:cs typeface="+mn-cs"/>
                        </a:rPr>
                        <a:t>Read words consistent with their phonic knowledge by blending. </a:t>
                      </a:r>
                    </a:p>
                    <a:p>
                      <a:r>
                        <a:rPr lang="en-GB" sz="1000" kern="1200" dirty="0" smtClean="0">
                          <a:solidFill>
                            <a:schemeClr val="dk1"/>
                          </a:solidFill>
                          <a:effectLst/>
                          <a:latin typeface="+mn-lt"/>
                          <a:ea typeface="+mn-ea"/>
                          <a:cs typeface="+mn-cs"/>
                        </a:rPr>
                        <a:t>*Read phase 3 tricky words by sight. </a:t>
                      </a:r>
                    </a:p>
                    <a:p>
                      <a:r>
                        <a:rPr lang="en-GB" sz="1000" kern="1200" dirty="0" smtClean="0">
                          <a:solidFill>
                            <a:schemeClr val="dk1"/>
                          </a:solidFill>
                          <a:effectLst/>
                          <a:latin typeface="+mn-lt"/>
                          <a:ea typeface="+mn-ea"/>
                          <a:cs typeface="+mn-cs"/>
                        </a:rPr>
                        <a:t>*Read words using consonant blends. </a:t>
                      </a:r>
                    </a:p>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endParaRPr lang="en-GB"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549205046"/>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pic>
        <p:nvPicPr>
          <p:cNvPr id="6" name="Picture 5"/>
          <p:cNvPicPr/>
          <p:nvPr/>
        </p:nvPicPr>
        <p:blipFill>
          <a:blip r:embed="rId3"/>
          <a:stretch>
            <a:fillRect/>
          </a:stretch>
        </p:blipFill>
        <p:spPr>
          <a:xfrm>
            <a:off x="2616469" y="4620999"/>
            <a:ext cx="1526233" cy="1064521"/>
          </a:xfrm>
          <a:prstGeom prst="rect">
            <a:avLst/>
          </a:prstGeom>
        </p:spPr>
      </p:pic>
      <p:pic>
        <p:nvPicPr>
          <p:cNvPr id="7" name="Picture 6"/>
          <p:cNvPicPr/>
          <p:nvPr/>
        </p:nvPicPr>
        <p:blipFill>
          <a:blip r:embed="rId4"/>
          <a:stretch>
            <a:fillRect/>
          </a:stretch>
        </p:blipFill>
        <p:spPr>
          <a:xfrm>
            <a:off x="5317699" y="4718057"/>
            <a:ext cx="1695450" cy="742950"/>
          </a:xfrm>
          <a:prstGeom prst="rect">
            <a:avLst/>
          </a:prstGeom>
        </p:spPr>
      </p:pic>
      <p:pic>
        <p:nvPicPr>
          <p:cNvPr id="9" name="Picture 8"/>
          <p:cNvPicPr/>
          <p:nvPr/>
        </p:nvPicPr>
        <p:blipFill>
          <a:blip r:embed="rId5"/>
          <a:stretch>
            <a:fillRect/>
          </a:stretch>
        </p:blipFill>
        <p:spPr>
          <a:xfrm>
            <a:off x="6914749" y="4977651"/>
            <a:ext cx="1695450" cy="673301"/>
          </a:xfrm>
          <a:prstGeom prst="rect">
            <a:avLst/>
          </a:prstGeom>
        </p:spPr>
      </p:pic>
      <p:pic>
        <p:nvPicPr>
          <p:cNvPr id="10" name="Picture 9"/>
          <p:cNvPicPr/>
          <p:nvPr/>
        </p:nvPicPr>
        <p:blipFill>
          <a:blip r:embed="rId6"/>
          <a:stretch>
            <a:fillRect/>
          </a:stretch>
        </p:blipFill>
        <p:spPr>
          <a:xfrm>
            <a:off x="8768974" y="4856881"/>
            <a:ext cx="3133725" cy="720725"/>
          </a:xfrm>
          <a:prstGeom prst="rect">
            <a:avLst/>
          </a:prstGeom>
        </p:spPr>
      </p:pic>
    </p:spTree>
    <p:extLst>
      <p:ext uri="{BB962C8B-B14F-4D97-AF65-F5344CB8AC3E}">
        <p14:creationId xmlns:p14="http://schemas.microsoft.com/office/powerpoint/2010/main" val="4137687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511831336"/>
              </p:ext>
            </p:extLst>
          </p:nvPr>
        </p:nvGraphicFramePr>
        <p:xfrm>
          <a:off x="357188" y="738067"/>
          <a:ext cx="11702175" cy="5991346"/>
        </p:xfrm>
        <a:graphic>
          <a:graphicData uri="http://schemas.openxmlformats.org/drawingml/2006/table">
            <a:tbl>
              <a:tblPr firstRow="1" bandRow="1">
                <a:tableStyleId>{5C22544A-7EE6-4342-B048-85BDC9FD1C3A}</a:tableStyleId>
              </a:tblPr>
              <a:tblGrid>
                <a:gridCol w="1700212">
                  <a:extLst>
                    <a:ext uri="{9D8B030D-6E8A-4147-A177-3AD203B41FA5}">
                      <a16:colId xmlns:a16="http://schemas.microsoft.com/office/drawing/2014/main" val="385991600"/>
                    </a:ext>
                  </a:extLst>
                </a:gridCol>
                <a:gridCol w="1583023">
                  <a:extLst>
                    <a:ext uri="{9D8B030D-6E8A-4147-A177-3AD203B41FA5}">
                      <a16:colId xmlns:a16="http://schemas.microsoft.com/office/drawing/2014/main" val="2865123548"/>
                    </a:ext>
                  </a:extLst>
                </a:gridCol>
                <a:gridCol w="1717873">
                  <a:extLst>
                    <a:ext uri="{9D8B030D-6E8A-4147-A177-3AD203B41FA5}">
                      <a16:colId xmlns:a16="http://schemas.microsoft.com/office/drawing/2014/main" val="872926247"/>
                    </a:ext>
                  </a:extLst>
                </a:gridCol>
                <a:gridCol w="1789911">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3056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390348">
                <a:tc>
                  <a:txBody>
                    <a:bodyPr/>
                    <a:lstStyle/>
                    <a:p>
                      <a:pPr algn="ctr"/>
                      <a:r>
                        <a:rPr lang="en-US" sz="1000" b="0" dirty="0">
                          <a:latin typeface="Amatic SC" panose="00000500000000000000" pitchFamily="2" charset="-79"/>
                          <a:cs typeface="Amatic SC" panose="00000500000000000000" pitchFamily="2" charset="-79"/>
                        </a:rPr>
                        <a:t>General Themes </a:t>
                      </a:r>
                      <a:endParaRPr lang="en-GB"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smtClean="0">
                          <a:latin typeface="Amatic SC" panose="00000500000000000000" pitchFamily="2" charset="-79"/>
                          <a:cs typeface="Amatic SC" panose="00000500000000000000" pitchFamily="2" charset="-79"/>
                        </a:rPr>
                        <a:t>All about me</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celebrations</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Once upon a time</a:t>
                      </a:r>
                    </a:p>
                    <a:p>
                      <a:pPr algn="ct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growing</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discoverers</a:t>
                      </a:r>
                    </a:p>
                    <a:p>
                      <a:pPr algn="ct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Amatic SC" panose="00000500000000000000" pitchFamily="2" charset="-79"/>
                          <a:cs typeface="Amatic SC" panose="00000500000000000000" pitchFamily="2" charset="-79"/>
                        </a:rPr>
                        <a:t>All creatures great and small</a:t>
                      </a:r>
                      <a:endParaRPr lang="en-US" sz="1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1109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smtClean="0">
                          <a:latin typeface="Amatic SC" panose="00000500000000000000" pitchFamily="2" charset="-79"/>
                          <a:cs typeface="Amatic SC" panose="00000500000000000000" pitchFamily="2" charset="-79"/>
                        </a:rPr>
                        <a:t>Writing </a:t>
                      </a:r>
                      <a:endParaRPr lang="en-US" sz="3600" b="0" dirty="0" smtClean="0">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7030A0"/>
                          </a:solidFill>
                          <a:latin typeface="Amatic SC" panose="00000500000000000000" pitchFamily="2" charset="-79"/>
                          <a:cs typeface="Amatic SC" panose="00000500000000000000" pitchFamily="2" charset="-79"/>
                        </a:rPr>
                        <a:t>Firm foundations: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000" b="0" dirty="0" smtClean="0">
                          <a:latin typeface="+mn-lt"/>
                          <a:cs typeface="Amatic SC" panose="00000500000000000000" pitchFamily="2" charset="-79"/>
                        </a:rPr>
                        <a:t>Early</a:t>
                      </a:r>
                      <a:r>
                        <a:rPr lang="en-US" sz="1000" b="0" baseline="0" dirty="0" smtClean="0">
                          <a:latin typeface="+mn-lt"/>
                          <a:cs typeface="Amatic SC" panose="00000500000000000000" pitchFamily="2" charset="-79"/>
                        </a:rPr>
                        <a:t> Writing is developed throughout the year using </a:t>
                      </a:r>
                      <a:br>
                        <a:rPr lang="en-US" sz="1000" b="0" baseline="0" dirty="0" smtClean="0">
                          <a:latin typeface="+mn-lt"/>
                          <a:cs typeface="Amatic SC" panose="00000500000000000000" pitchFamily="2" charset="-79"/>
                        </a:rPr>
                      </a:br>
                      <a:r>
                        <a:rPr lang="en-US" sz="1000" b="0" baseline="0" dirty="0" smtClean="0">
                          <a:latin typeface="+mn-lt"/>
                          <a:cs typeface="Amatic SC" panose="00000500000000000000" pitchFamily="2" charset="-79"/>
                        </a:rPr>
                        <a:t>DRAWING CLUB and </a:t>
                      </a:r>
                    </a:p>
                    <a:p>
                      <a:pPr algn="ctr"/>
                      <a:r>
                        <a:rPr lang="en-US" sz="1000" b="0" baseline="0" dirty="0" smtClean="0">
                          <a:latin typeface="+mn-lt"/>
                          <a:cs typeface="Amatic SC" panose="00000500000000000000" pitchFamily="2" charset="-79"/>
                        </a:rPr>
                        <a:t>LETTERJOIN (which supports PD through gross and fine motor skills development)</a:t>
                      </a:r>
                      <a:endParaRPr lang="en-US" sz="1000" b="0" dirty="0" smtClean="0">
                        <a:latin typeface="+mn-lt"/>
                        <a:cs typeface="Amatic SC" panose="00000500000000000000" pitchFamily="2" charset="-79"/>
                      </a:endParaRPr>
                    </a:p>
                    <a:p>
                      <a:pPr eaLnBrk="0" hangingPunct="0"/>
                      <a:endParaRPr lang="en-GB" sz="1000" u="sng" kern="1200" dirty="0" smtClean="0">
                        <a:solidFill>
                          <a:srgbClr val="7030A0"/>
                        </a:solidFill>
                        <a:effectLst/>
                        <a:latin typeface="+mn-lt"/>
                        <a:ea typeface="+mn-ea"/>
                        <a:cs typeface="Amatic SC" panose="00000500000000000000" pitchFamily="2" charset="-79"/>
                      </a:endParaRPr>
                    </a:p>
                    <a:p>
                      <a:pPr eaLnBrk="0" hangingPunct="0"/>
                      <a:r>
                        <a:rPr lang="en-GB" sz="1000" u="sng" kern="1200" dirty="0" smtClean="0">
                          <a:solidFill>
                            <a:srgbClr val="7030A0"/>
                          </a:solidFill>
                          <a:effectLst/>
                          <a:latin typeface="+mn-lt"/>
                          <a:ea typeface="+mn-ea"/>
                          <a:cs typeface="Amatic SC" panose="00000500000000000000" pitchFamily="2" charset="-79"/>
                        </a:rPr>
                        <a:t>LETTER FORMATION</a:t>
                      </a:r>
                      <a:r>
                        <a:rPr lang="en-GB" sz="1000" kern="1200" dirty="0" smtClean="0">
                          <a:solidFill>
                            <a:schemeClr val="tx1"/>
                          </a:solidFill>
                          <a:effectLst/>
                          <a:latin typeface="+mn-lt"/>
                          <a:ea typeface="+mn-ea"/>
                          <a:cs typeface="Amatic SC" panose="00000500000000000000" pitchFamily="2" charset="-79"/>
                        </a:rPr>
                        <a:t>: </a:t>
                      </a:r>
                      <a:r>
                        <a:rPr lang="en-GB" sz="800" kern="1200" dirty="0" smtClean="0">
                          <a:solidFill>
                            <a:schemeClr val="dk1"/>
                          </a:solidFill>
                          <a:effectLst/>
                          <a:latin typeface="+mn-lt"/>
                          <a:ea typeface="+mn-ea"/>
                          <a:cs typeface="+mn-cs"/>
                        </a:rPr>
                        <a:t>Hold a pencil effectively in preparation for fluent writing – using the tripod grip in almost all cases.</a:t>
                      </a:r>
                      <a:r>
                        <a:rPr lang="en-GB" sz="800" kern="1200" baseline="0" dirty="0" smtClean="0">
                          <a:solidFill>
                            <a:schemeClr val="dk1"/>
                          </a:solidFill>
                          <a:effectLst/>
                          <a:latin typeface="+mn-lt"/>
                          <a:ea typeface="+mn-ea"/>
                          <a:cs typeface="+mn-cs"/>
                        </a:rPr>
                        <a:t> </a:t>
                      </a:r>
                      <a:r>
                        <a:rPr lang="en-GB" sz="800" kern="1200" dirty="0" smtClean="0">
                          <a:solidFill>
                            <a:schemeClr val="dk1"/>
                          </a:solidFill>
                          <a:effectLst/>
                          <a:latin typeface="+mn-lt"/>
                          <a:ea typeface="+mn-ea"/>
                          <a:cs typeface="+mn-cs"/>
                        </a:rPr>
                        <a:t>Write recognisable letters, most of which are correctly formed</a:t>
                      </a:r>
                    </a:p>
                    <a:p>
                      <a:pPr eaLnBrk="0" hangingPunct="0"/>
                      <a:r>
                        <a:rPr lang="en-GB" sz="1000" u="sng" kern="1200" dirty="0" smtClean="0">
                          <a:solidFill>
                            <a:srgbClr val="7030A0"/>
                          </a:solidFill>
                          <a:effectLst/>
                          <a:latin typeface="+mn-lt"/>
                          <a:ea typeface="+mn-ea"/>
                          <a:cs typeface="+mn-cs"/>
                        </a:rPr>
                        <a:t>PLANNING, WRITING</a:t>
                      </a:r>
                      <a:r>
                        <a:rPr lang="en-GB" sz="1000" u="sng" kern="1200" baseline="0" dirty="0" smtClean="0">
                          <a:solidFill>
                            <a:srgbClr val="7030A0"/>
                          </a:solidFill>
                          <a:effectLst/>
                          <a:latin typeface="+mn-lt"/>
                          <a:ea typeface="+mn-ea"/>
                          <a:cs typeface="+mn-cs"/>
                        </a:rPr>
                        <a:t> AND EDITING</a:t>
                      </a:r>
                      <a:r>
                        <a:rPr lang="en-GB" sz="800" kern="1200" baseline="0" dirty="0" smtClean="0">
                          <a:solidFill>
                            <a:schemeClr val="dk1"/>
                          </a:solidFill>
                          <a:effectLst/>
                          <a:latin typeface="+mn-lt"/>
                          <a:ea typeface="+mn-ea"/>
                          <a:cs typeface="+mn-cs"/>
                        </a:rPr>
                        <a:t>: </a:t>
                      </a:r>
                      <a:r>
                        <a:rPr lang="en-GB" sz="800" kern="1200" dirty="0" smtClean="0">
                          <a:solidFill>
                            <a:schemeClr val="dk1"/>
                          </a:solidFill>
                          <a:effectLst/>
                          <a:latin typeface="+mn-lt"/>
                          <a:ea typeface="+mn-ea"/>
                          <a:cs typeface="+mn-cs"/>
                        </a:rPr>
                        <a:t>Write simple phrases and sentences that can be read by others. </a:t>
                      </a:r>
                      <a:r>
                        <a:rPr lang="en-US" sz="800" kern="1200" dirty="0" smtClean="0">
                          <a:solidFill>
                            <a:schemeClr val="dk1"/>
                          </a:solidFill>
                          <a:effectLst/>
                          <a:latin typeface="+mn-lt"/>
                          <a:ea typeface="+mn-ea"/>
                          <a:cs typeface="+mn-cs"/>
                        </a:rPr>
                        <a:t>Invent, adapt and recount narratives and stories with peers and teachers.</a:t>
                      </a:r>
                      <a:endParaRPr lang="en-GB" sz="800" kern="1200" dirty="0" smtClean="0">
                        <a:solidFill>
                          <a:schemeClr val="dk1"/>
                        </a:solidFill>
                        <a:effectLst/>
                        <a:latin typeface="+mn-lt"/>
                        <a:ea typeface="+mn-ea"/>
                        <a:cs typeface="+mn-cs"/>
                      </a:endParaRPr>
                    </a:p>
                    <a:p>
                      <a:pPr eaLnBrk="0" hangingPunct="0"/>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smtClean="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lnSpc>
                          <a:spcPct val="107000"/>
                        </a:lnSpc>
                        <a:spcAft>
                          <a:spcPts val="800"/>
                        </a:spcAft>
                      </a:pPr>
                      <a:endParaRPr lang="en-US" sz="10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a:solidFill>
                          <a:schemeClr val="tx1"/>
                        </a:solidFill>
                        <a:effectLst/>
                        <a:latin typeface="+mn-lt"/>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aseline="0" dirty="0" smtClean="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487268335"/>
                  </a:ext>
                </a:extLst>
              </a:tr>
              <a:tr h="2562787">
                <a:tc>
                  <a:txBody>
                    <a:bodyPr/>
                    <a:lstStyle/>
                    <a:p>
                      <a:pPr algn="ctr"/>
                      <a:r>
                        <a:rPr lang="en-US" sz="2400" b="0" dirty="0" smtClean="0">
                          <a:latin typeface="Amatic SC" panose="00000500000000000000" pitchFamily="2" charset="-79"/>
                          <a:cs typeface="Amatic SC" panose="00000500000000000000" pitchFamily="2" charset="-79"/>
                        </a:rPr>
                        <a:t>Writing</a:t>
                      </a:r>
                    </a:p>
                    <a:p>
                      <a:pPr algn="ctr"/>
                      <a:r>
                        <a:rPr lang="en-US" sz="1600" b="0" dirty="0" smtClean="0">
                          <a:solidFill>
                            <a:srgbClr val="7030A0"/>
                          </a:solidFill>
                          <a:latin typeface="Amatic SC" panose="00000500000000000000" pitchFamily="2" charset="-79"/>
                          <a:cs typeface="Amatic SC" panose="00000500000000000000" pitchFamily="2" charset="-79"/>
                        </a:rPr>
                        <a:t>Key texts </a:t>
                      </a:r>
                      <a:endParaRPr lang="en-US" sz="1600" b="0" dirty="0">
                        <a:solidFill>
                          <a:srgbClr val="7030A0"/>
                        </a:solidFill>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900" baseline="0" dirty="0" smtClean="0">
                          <a:latin typeface="+mn-lt"/>
                        </a:rPr>
                        <a:t>. </a:t>
                      </a:r>
                      <a:endParaRPr lang="en-US" sz="9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a:t>
                      </a:r>
                      <a:r>
                        <a:rPr lang="en-GB" sz="1000" b="1" kern="1200" dirty="0" smtClean="0">
                          <a:solidFill>
                            <a:schemeClr val="tx1"/>
                          </a:solidFill>
                          <a:effectLst/>
                          <a:latin typeface="+mn-lt"/>
                          <a:ea typeface="+mn-ea"/>
                          <a:cs typeface="Amatic SC" panose="00000500000000000000" pitchFamily="2" charset="-79"/>
                        </a:rPr>
                        <a:t>Stimulus:</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000" dirty="0" err="1" smtClean="0">
                          <a:solidFill>
                            <a:schemeClr val="tx1"/>
                          </a:solidFill>
                          <a:latin typeface="+mn-lt"/>
                          <a:cs typeface="RM Typerighter old" panose="00000400000000000000" pitchFamily="2" charset="-79"/>
                        </a:rPr>
                        <a:t>Colour</a:t>
                      </a:r>
                      <a:r>
                        <a:rPr lang="en-US" sz="1000" dirty="0" smtClean="0">
                          <a:solidFill>
                            <a:schemeClr val="tx1"/>
                          </a:solidFill>
                          <a:latin typeface="+mn-lt"/>
                          <a:cs typeface="RM Typerighter old" panose="00000400000000000000" pitchFamily="2" charset="-79"/>
                        </a:rPr>
                        <a:t> Monster/</a:t>
                      </a:r>
                      <a:r>
                        <a:rPr lang="en-US" sz="1000" baseline="0" dirty="0" smtClean="0">
                          <a:solidFill>
                            <a:schemeClr val="tx1"/>
                          </a:solidFill>
                          <a:latin typeface="+mn-lt"/>
                          <a:cs typeface="RM Typerighter old" panose="00000400000000000000" pitchFamily="2" charset="-79"/>
                        </a:rPr>
                        <a:t>Elmer</a:t>
                      </a:r>
                    </a:p>
                    <a:p>
                      <a:pPr algn="ctr"/>
                      <a:r>
                        <a:rPr lang="en-US" sz="1000" baseline="0" dirty="0" smtClean="0">
                          <a:solidFill>
                            <a:schemeClr val="tx1"/>
                          </a:solidFill>
                          <a:latin typeface="+mn-lt"/>
                          <a:cs typeface="RM Typerighter old" panose="00000400000000000000" pitchFamily="2" charset="-79"/>
                        </a:rPr>
                        <a:t>Once there were Giants</a:t>
                      </a:r>
                    </a:p>
                    <a:p>
                      <a:r>
                        <a:rPr lang="en-GB" sz="1000" kern="1200" dirty="0" smtClean="0">
                          <a:solidFill>
                            <a:schemeClr val="tx1"/>
                          </a:solidFill>
                          <a:effectLst/>
                          <a:latin typeface="+mn-lt"/>
                          <a:ea typeface="+mn-ea"/>
                          <a:cs typeface="+mn-cs"/>
                        </a:rPr>
                        <a:t>Each Peach Pear Plum by </a:t>
                      </a:r>
                      <a:r>
                        <a:rPr lang="en-GB" sz="1000" i="1" kern="1200" dirty="0" smtClean="0">
                          <a:solidFill>
                            <a:schemeClr val="tx1"/>
                          </a:solidFill>
                          <a:effectLst/>
                          <a:latin typeface="+mn-lt"/>
                          <a:ea typeface="+mn-ea"/>
                          <a:cs typeface="+mn-cs"/>
                        </a:rPr>
                        <a:t>Janet and Allen </a:t>
                      </a:r>
                      <a:r>
                        <a:rPr lang="en-GB" sz="1000" i="1" kern="1200" dirty="0" err="1" smtClean="0">
                          <a:solidFill>
                            <a:schemeClr val="tx1"/>
                          </a:solidFill>
                          <a:effectLst/>
                          <a:latin typeface="+mn-lt"/>
                          <a:ea typeface="+mn-ea"/>
                          <a:cs typeface="+mn-cs"/>
                        </a:rPr>
                        <a:t>Ahlberg</a:t>
                      </a:r>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Hairy </a:t>
                      </a:r>
                      <a:r>
                        <a:rPr lang="en-GB" sz="1000" kern="1200" dirty="0" err="1" smtClean="0">
                          <a:solidFill>
                            <a:schemeClr val="tx1"/>
                          </a:solidFill>
                          <a:effectLst/>
                          <a:latin typeface="+mn-lt"/>
                          <a:ea typeface="+mn-ea"/>
                          <a:cs typeface="+mn-cs"/>
                        </a:rPr>
                        <a:t>Maclary</a:t>
                      </a:r>
                      <a:r>
                        <a:rPr lang="en-GB" sz="1000" kern="1200" dirty="0" smtClean="0">
                          <a:solidFill>
                            <a:schemeClr val="tx1"/>
                          </a:solidFill>
                          <a:effectLst/>
                          <a:latin typeface="+mn-lt"/>
                          <a:ea typeface="+mn-ea"/>
                          <a:cs typeface="+mn-cs"/>
                        </a:rPr>
                        <a:t> by </a:t>
                      </a:r>
                      <a:r>
                        <a:rPr lang="en-GB" sz="1000" i="1" kern="1200" dirty="0" err="1" smtClean="0">
                          <a:solidFill>
                            <a:schemeClr val="tx1"/>
                          </a:solidFill>
                          <a:effectLst/>
                          <a:latin typeface="+mn-lt"/>
                          <a:ea typeface="+mn-ea"/>
                          <a:cs typeface="+mn-cs"/>
                        </a:rPr>
                        <a:t>lynley</a:t>
                      </a:r>
                      <a:r>
                        <a:rPr lang="en-GB" sz="1000" i="1" kern="1200" dirty="0" smtClean="0">
                          <a:solidFill>
                            <a:schemeClr val="tx1"/>
                          </a:solidFill>
                          <a:effectLst/>
                          <a:latin typeface="+mn-lt"/>
                          <a:ea typeface="+mn-ea"/>
                          <a:cs typeface="+mn-cs"/>
                        </a:rPr>
                        <a:t> Dodd</a:t>
                      </a:r>
                    </a:p>
                    <a:p>
                      <a:endParaRPr lang="en-GB" sz="1000" kern="1200" dirty="0" smtClean="0">
                        <a:solidFill>
                          <a:srgbClr val="7030A0"/>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Noah’s Ark</a:t>
                      </a:r>
                    </a:p>
                    <a:p>
                      <a:r>
                        <a:rPr lang="en-GB" sz="1000" kern="1200" dirty="0" smtClean="0">
                          <a:solidFill>
                            <a:schemeClr val="accent2">
                              <a:lumMod val="75000"/>
                            </a:schemeClr>
                          </a:solidFill>
                          <a:effectLst/>
                          <a:latin typeface="+mn-lt"/>
                          <a:ea typeface="+mn-ea"/>
                          <a:cs typeface="+mn-cs"/>
                        </a:rPr>
                        <a:t>Colour Monster</a:t>
                      </a:r>
                    </a:p>
                    <a:p>
                      <a:r>
                        <a:rPr lang="en-GB" sz="1000" kern="1200" dirty="0" smtClean="0">
                          <a:solidFill>
                            <a:schemeClr val="accent2">
                              <a:lumMod val="75000"/>
                            </a:schemeClr>
                          </a:solidFill>
                          <a:effectLst/>
                          <a:latin typeface="+mn-lt"/>
                          <a:ea typeface="+mn-ea"/>
                          <a:cs typeface="+mn-cs"/>
                        </a:rPr>
                        <a:t>Rabbit Foo </a:t>
                      </a:r>
                      <a:r>
                        <a:rPr lang="en-GB" sz="1000" kern="1200" dirty="0" err="1" smtClean="0">
                          <a:solidFill>
                            <a:schemeClr val="accent2">
                              <a:lumMod val="75000"/>
                            </a:schemeClr>
                          </a:solidFill>
                          <a:effectLst/>
                          <a:latin typeface="+mn-lt"/>
                          <a:ea typeface="+mn-ea"/>
                          <a:cs typeface="+mn-cs"/>
                        </a:rPr>
                        <a:t>Foo</a:t>
                      </a:r>
                      <a:endParaRPr lang="en-GB" sz="1000" kern="1200" dirty="0" smtClean="0">
                        <a:solidFill>
                          <a:schemeClr val="accent2">
                            <a:lumMod val="75000"/>
                          </a:schemeClr>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Night Pirates</a:t>
                      </a:r>
                    </a:p>
                    <a:p>
                      <a:r>
                        <a:rPr lang="en-GB" sz="1000" kern="1200" dirty="0" err="1" smtClean="0">
                          <a:solidFill>
                            <a:schemeClr val="accent2">
                              <a:lumMod val="75000"/>
                            </a:schemeClr>
                          </a:solidFill>
                          <a:effectLst/>
                          <a:latin typeface="+mn-lt"/>
                          <a:ea typeface="+mn-ea"/>
                          <a:cs typeface="+mn-cs"/>
                        </a:rPr>
                        <a:t>BananaMan</a:t>
                      </a:r>
                      <a:r>
                        <a:rPr lang="en-GB" sz="1000" kern="1200" dirty="0" smtClean="0">
                          <a:solidFill>
                            <a:schemeClr val="accent2">
                              <a:lumMod val="75000"/>
                            </a:schemeClr>
                          </a:solidFill>
                          <a:effectLst/>
                          <a:latin typeface="+mn-lt"/>
                          <a:ea typeface="+mn-ea"/>
                          <a:cs typeface="+mn-cs"/>
                        </a:rPr>
                        <a:t> </a:t>
                      </a:r>
                    </a:p>
                    <a:p>
                      <a:r>
                        <a:rPr lang="en-GB" sz="1000" kern="1200" dirty="0" smtClean="0">
                          <a:solidFill>
                            <a:schemeClr val="accent2">
                              <a:lumMod val="75000"/>
                            </a:schemeClr>
                          </a:solidFill>
                          <a:effectLst/>
                          <a:latin typeface="+mn-lt"/>
                          <a:ea typeface="+mn-ea"/>
                          <a:cs typeface="+mn-cs"/>
                        </a:rPr>
                        <a:t>Super Worm</a:t>
                      </a:r>
                    </a:p>
                    <a:p>
                      <a:r>
                        <a:rPr lang="en-GB" sz="1000" kern="1200" dirty="0" smtClean="0">
                          <a:solidFill>
                            <a:schemeClr val="accent2">
                              <a:lumMod val="75000"/>
                            </a:schemeClr>
                          </a:solidFill>
                          <a:effectLst/>
                          <a:latin typeface="+mn-lt"/>
                          <a:ea typeface="+mn-ea"/>
                          <a:cs typeface="+mn-cs"/>
                        </a:rPr>
                        <a:t>Red Hen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rgbClr val="7030A0"/>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Kippers Birthday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The Nativity</a:t>
                      </a:r>
                    </a:p>
                    <a:p>
                      <a:r>
                        <a:rPr lang="en-GB" sz="1000" kern="1200" dirty="0" smtClean="0">
                          <a:solidFill>
                            <a:schemeClr val="tx1"/>
                          </a:solidFill>
                          <a:effectLst/>
                          <a:latin typeface="+mn-lt"/>
                          <a:ea typeface="+mn-ea"/>
                          <a:cs typeface="+mn-cs"/>
                        </a:rPr>
                        <a:t>Hug by </a:t>
                      </a:r>
                      <a:r>
                        <a:rPr lang="en-GB" sz="1000" i="1" kern="1200" dirty="0" smtClean="0">
                          <a:solidFill>
                            <a:schemeClr val="tx1"/>
                          </a:solidFill>
                          <a:effectLst/>
                          <a:latin typeface="+mn-lt"/>
                          <a:ea typeface="+mn-ea"/>
                          <a:cs typeface="+mn-cs"/>
                        </a:rPr>
                        <a:t>Jez </a:t>
                      </a:r>
                      <a:r>
                        <a:rPr lang="en-GB" sz="1000" i="1" kern="1200" dirty="0" err="1" smtClean="0">
                          <a:solidFill>
                            <a:schemeClr val="tx1"/>
                          </a:solidFill>
                          <a:effectLst/>
                          <a:latin typeface="+mn-lt"/>
                          <a:ea typeface="+mn-ea"/>
                          <a:cs typeface="+mn-cs"/>
                        </a:rPr>
                        <a:t>Alborough</a:t>
                      </a:r>
                      <a:endParaRPr lang="en-GB" sz="1000" i="1" kern="1200" dirty="0" smtClean="0">
                        <a:solidFill>
                          <a:schemeClr val="tx1"/>
                        </a:solidFill>
                        <a:effectLst/>
                        <a:latin typeface="+mn-lt"/>
                        <a:ea typeface="+mn-ea"/>
                        <a:cs typeface="+mn-cs"/>
                      </a:endParaRPr>
                    </a:p>
                    <a:p>
                      <a:endParaRPr lang="en-GB" sz="1000" kern="1200" dirty="0" smtClean="0">
                        <a:solidFill>
                          <a:schemeClr val="tx1"/>
                        </a:solidFill>
                        <a:effectLst/>
                        <a:latin typeface="+mn-lt"/>
                        <a:ea typeface="+mn-ea"/>
                        <a:cs typeface="+mn-cs"/>
                      </a:endParaRPr>
                    </a:p>
                    <a:p>
                      <a:r>
                        <a:rPr lang="en-GB" sz="1000" kern="1200" dirty="0" smtClean="0">
                          <a:solidFill>
                            <a:schemeClr val="tx1"/>
                          </a:solidFill>
                          <a:effectLst/>
                          <a:latin typeface="+mn-lt"/>
                          <a:ea typeface="+mn-ea"/>
                          <a:cs typeface="+mn-cs"/>
                        </a:rPr>
                        <a:t>Where’s Spot? By </a:t>
                      </a:r>
                      <a:r>
                        <a:rPr lang="en-GB" sz="1000" i="1" kern="1200" dirty="0" smtClean="0">
                          <a:solidFill>
                            <a:schemeClr val="tx1"/>
                          </a:solidFill>
                          <a:effectLst/>
                          <a:latin typeface="+mn-lt"/>
                          <a:ea typeface="+mn-ea"/>
                          <a:cs typeface="+mn-cs"/>
                        </a:rPr>
                        <a:t>Eric Hill</a:t>
                      </a:r>
                      <a:endParaRPr lang="en-GB" sz="1000" kern="1200" dirty="0" smtClean="0">
                        <a:solidFill>
                          <a:schemeClr val="tx1"/>
                        </a:solidFill>
                        <a:effectLst/>
                        <a:latin typeface="+mn-lt"/>
                        <a:ea typeface="+mn-ea"/>
                        <a:cs typeface="+mn-cs"/>
                      </a:endParaRPr>
                    </a:p>
                    <a:p>
                      <a:endParaRPr lang="en-GB" sz="1000" kern="1200" dirty="0" smtClean="0">
                        <a:solidFill>
                          <a:schemeClr val="accent2">
                            <a:lumMod val="75000"/>
                          </a:schemeClr>
                        </a:solidFill>
                        <a:effectLst/>
                        <a:latin typeface="+mn-lt"/>
                        <a:ea typeface="+mn-ea"/>
                        <a:cs typeface="+mn-cs"/>
                      </a:endParaRPr>
                    </a:p>
                    <a:p>
                      <a:r>
                        <a:rPr lang="en-GB" sz="1000" kern="1200" dirty="0" smtClean="0">
                          <a:solidFill>
                            <a:schemeClr val="accent2">
                              <a:lumMod val="75000"/>
                            </a:schemeClr>
                          </a:solidFill>
                          <a:effectLst/>
                          <a:latin typeface="+mn-lt"/>
                          <a:ea typeface="+mn-ea"/>
                          <a:cs typeface="+mn-cs"/>
                        </a:rPr>
                        <a:t>Exploring Fireworks (CLL FOCUS)</a:t>
                      </a:r>
                    </a:p>
                    <a:p>
                      <a:r>
                        <a:rPr lang="en-GB" sz="1000" kern="1200" dirty="0" smtClean="0">
                          <a:solidFill>
                            <a:schemeClr val="accent2">
                              <a:lumMod val="75000"/>
                            </a:schemeClr>
                          </a:solidFill>
                          <a:effectLst/>
                          <a:latin typeface="+mn-lt"/>
                          <a:ea typeface="+mn-ea"/>
                          <a:cs typeface="+mn-cs"/>
                        </a:rPr>
                        <a:t>Exploring Diwali (CLL/KUW Focus)</a:t>
                      </a:r>
                    </a:p>
                    <a:p>
                      <a:r>
                        <a:rPr lang="en-GB" sz="1000" kern="1200" dirty="0" smtClean="0">
                          <a:solidFill>
                            <a:schemeClr val="accent2">
                              <a:lumMod val="75000"/>
                            </a:schemeClr>
                          </a:solidFill>
                          <a:effectLst/>
                          <a:latin typeface="+mn-lt"/>
                          <a:ea typeface="+mn-ea"/>
                          <a:cs typeface="+mn-cs"/>
                        </a:rPr>
                        <a:t>The Way Back Home</a:t>
                      </a:r>
                    </a:p>
                    <a:p>
                      <a:r>
                        <a:rPr lang="en-GB" sz="1000" kern="1200" dirty="0" smtClean="0">
                          <a:solidFill>
                            <a:schemeClr val="accent2">
                              <a:lumMod val="75000"/>
                            </a:schemeClr>
                          </a:solidFill>
                          <a:effectLst/>
                          <a:latin typeface="+mn-lt"/>
                          <a:ea typeface="+mn-ea"/>
                          <a:cs typeface="+mn-cs"/>
                        </a:rPr>
                        <a:t>Owl Babies</a:t>
                      </a:r>
                    </a:p>
                    <a:p>
                      <a:r>
                        <a:rPr lang="en-GB" sz="1000" kern="1200" dirty="0" smtClean="0">
                          <a:solidFill>
                            <a:schemeClr val="accent2">
                              <a:lumMod val="75000"/>
                            </a:schemeClr>
                          </a:solidFill>
                          <a:effectLst/>
                          <a:latin typeface="+mn-lt"/>
                          <a:ea typeface="+mn-ea"/>
                          <a:cs typeface="+mn-cs"/>
                        </a:rPr>
                        <a:t>Wow Said the Owl</a:t>
                      </a:r>
                    </a:p>
                    <a:p>
                      <a:r>
                        <a:rPr lang="en-GB" sz="1000" kern="1200" dirty="0" smtClean="0">
                          <a:solidFill>
                            <a:schemeClr val="accent2">
                              <a:lumMod val="75000"/>
                            </a:schemeClr>
                          </a:solidFill>
                          <a:effectLst/>
                          <a:latin typeface="+mn-lt"/>
                          <a:ea typeface="+mn-ea"/>
                          <a:cs typeface="+mn-cs"/>
                        </a:rPr>
                        <a:t>The Little Christmas Tree</a:t>
                      </a:r>
                    </a:p>
                    <a:p>
                      <a:r>
                        <a:rPr lang="en-GB" sz="1000" kern="1200" dirty="0" smtClean="0">
                          <a:solidFill>
                            <a:schemeClr val="accent2">
                              <a:lumMod val="75000"/>
                            </a:schemeClr>
                          </a:solidFill>
                          <a:effectLst/>
                          <a:latin typeface="+mn-lt"/>
                          <a:ea typeface="+mn-ea"/>
                          <a:cs typeface="+mn-cs"/>
                        </a:rPr>
                        <a:t>Dear Santa</a:t>
                      </a:r>
                      <a:endParaRPr lang="en-GB" sz="1000" baseline="0" dirty="0" smtClean="0">
                        <a:solidFill>
                          <a:schemeClr val="accent2">
                            <a:lumMod val="75000"/>
                          </a:schemeClr>
                        </a:solidFill>
                        <a:latin typeface="+mn-lt"/>
                        <a:cs typeface="RM Typerighter old" panose="000004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r>
                        <a:rPr lang="en-GB" sz="10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a:t>
                      </a:r>
                      <a:r>
                        <a:rPr lang="en-GB" sz="1000" baseline="0" dirty="0" smtClean="0">
                          <a:solidFill>
                            <a:schemeClr val="tx1"/>
                          </a:solidFill>
                          <a:latin typeface="+mn-lt"/>
                          <a:cs typeface="RM Typerighter old" panose="00000400000000000000" pitchFamily="2" charset="-79"/>
                        </a:rPr>
                        <a:t>Michael Recycle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Tadpole’s Promise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I am a Frog</a:t>
                      </a:r>
                    </a:p>
                    <a:p>
                      <a:r>
                        <a:rPr lang="en-GB" sz="900" kern="1200" dirty="0" smtClean="0">
                          <a:solidFill>
                            <a:schemeClr val="dk1"/>
                          </a:solidFill>
                          <a:effectLst/>
                          <a:latin typeface="+mn-lt"/>
                          <a:ea typeface="+mn-ea"/>
                          <a:cs typeface="+mn-cs"/>
                        </a:rPr>
                        <a:t>The train ride by </a:t>
                      </a:r>
                      <a:r>
                        <a:rPr lang="en-GB" sz="900" i="1" kern="1200" dirty="0" smtClean="0">
                          <a:solidFill>
                            <a:schemeClr val="dk1"/>
                          </a:solidFill>
                          <a:effectLst/>
                          <a:latin typeface="+mn-lt"/>
                          <a:ea typeface="+mn-ea"/>
                          <a:cs typeface="+mn-cs"/>
                        </a:rPr>
                        <a:t>June Crebbin</a:t>
                      </a:r>
                      <a:endParaRPr lang="en-GB" sz="900" kern="120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accent2">
                              <a:lumMod val="75000"/>
                            </a:schemeClr>
                          </a:solidFill>
                          <a:latin typeface="+mn-lt"/>
                          <a:cs typeface="RM Typerighter old" panose="00000400000000000000" pitchFamily="2" charset="-79"/>
                        </a:rPr>
                        <a:t>You Choose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Lost and Found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Tiddler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Stuck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Captain Pugwash</a:t>
                      </a:r>
                    </a:p>
                    <a:p>
                      <a:pPr algn="ctr">
                        <a:lnSpc>
                          <a:spcPct val="107000"/>
                        </a:lnSpc>
                        <a:spcAft>
                          <a:spcPts val="800"/>
                        </a:spcAft>
                      </a:pPr>
                      <a:r>
                        <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rPr>
                        <a:t>.</a:t>
                      </a:r>
                      <a:r>
                        <a:rPr lang="en-US" sz="1000" dirty="0" smtClean="0">
                          <a:solidFill>
                            <a:schemeClr val="bg1">
                              <a:lumMod val="50000"/>
                            </a:schemeClr>
                          </a:solidFill>
                          <a:effectLst/>
                          <a:latin typeface="+mn-lt"/>
                          <a:ea typeface="Calibri" panose="020F0502020204030204" pitchFamily="34" charset="0"/>
                          <a:cs typeface="Amatic SC" panose="00000500000000000000" pitchFamily="2" charset="-79"/>
                        </a:rPr>
                        <a:t>.</a:t>
                      </a:r>
                      <a:endParaRPr lang="en-GB" sz="1000" dirty="0" smtClean="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r>
                        <a:rPr lang="en-GB" sz="10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smtClean="0">
                        <a:solidFill>
                          <a:srgbClr val="7030A0"/>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latin typeface="+mn-lt"/>
                          <a:cs typeface="RM Typerighter old" panose="00000400000000000000" pitchFamily="2" charset="-79"/>
                        </a:rPr>
                        <a:t>Jaspers</a:t>
                      </a:r>
                      <a:r>
                        <a:rPr lang="en-GB" sz="1000" baseline="0" dirty="0" smtClean="0">
                          <a:solidFill>
                            <a:schemeClr val="tx1"/>
                          </a:solidFill>
                          <a:latin typeface="+mn-lt"/>
                          <a:cs typeface="RM Typerighter old" panose="00000400000000000000" pitchFamily="2" charset="-79"/>
                        </a:rPr>
                        <a:t>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The Tiny Seed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Oliver’s Garden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The Easter Story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latin typeface="+mn-lt"/>
                          <a:cs typeface="RM Typerighter old" panose="00000400000000000000" pitchFamily="2" charset="-79"/>
                        </a:rPr>
                        <a:t>    </a:t>
                      </a:r>
                      <a:r>
                        <a:rPr lang="en-GB" sz="900" kern="1200" dirty="0" smtClean="0">
                          <a:solidFill>
                            <a:schemeClr val="tx1"/>
                          </a:solidFill>
                          <a:effectLst/>
                          <a:latin typeface="+mn-lt"/>
                          <a:ea typeface="+mn-ea"/>
                          <a:cs typeface="+mn-cs"/>
                        </a:rPr>
                        <a:t>Come on, Daisy by </a:t>
                      </a:r>
                      <a:r>
                        <a:rPr lang="en-GB" sz="900" i="1" kern="1200" dirty="0" smtClean="0">
                          <a:solidFill>
                            <a:schemeClr val="tx1"/>
                          </a:solidFill>
                          <a:effectLst/>
                          <a:latin typeface="+mn-lt"/>
                          <a:ea typeface="+mn-ea"/>
                          <a:cs typeface="+mn-cs"/>
                        </a:rPr>
                        <a:t>Jane </a:t>
                      </a:r>
                      <a:r>
                        <a:rPr lang="en-GB" sz="900" i="1" kern="1200" dirty="0" err="1" smtClean="0">
                          <a:solidFill>
                            <a:schemeClr val="tx1"/>
                          </a:solidFill>
                          <a:effectLst/>
                          <a:latin typeface="+mn-lt"/>
                          <a:ea typeface="+mn-ea"/>
                          <a:cs typeface="+mn-cs"/>
                        </a:rPr>
                        <a:t>simmons</a:t>
                      </a:r>
                      <a:endParaRPr lang="en-GB" sz="900" i="1"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rgbClr val="7030A0"/>
                          </a:solidFill>
                          <a:latin typeface="+mn-lt"/>
                          <a:cs typeface="RM Typerighter old" panose="00000400000000000000" pitchFamily="2" charset="-79"/>
                        </a:rPr>
                        <a:t>   </a:t>
                      </a:r>
                      <a:r>
                        <a:rPr lang="en-GB" sz="1000" baseline="0" dirty="0" smtClean="0">
                          <a:solidFill>
                            <a:schemeClr val="accent2">
                              <a:lumMod val="75000"/>
                            </a:schemeClr>
                          </a:solidFill>
                          <a:latin typeface="+mn-lt"/>
                          <a:cs typeface="RM Typerighter old" panose="00000400000000000000" pitchFamily="2" charset="-79"/>
                        </a:rPr>
                        <a:t>Rosie’s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Would you Rather?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Jack and The Beanstalk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Chicken </a:t>
                      </a:r>
                      <a:r>
                        <a:rPr lang="en-GB" sz="1000" baseline="0" dirty="0" err="1" smtClean="0">
                          <a:solidFill>
                            <a:schemeClr val="accent2">
                              <a:lumMod val="75000"/>
                            </a:schemeClr>
                          </a:solidFill>
                          <a:latin typeface="+mn-lt"/>
                          <a:cs typeface="RM Typerighter old" panose="00000400000000000000" pitchFamily="2" charset="-79"/>
                        </a:rPr>
                        <a:t>Licken</a:t>
                      </a:r>
                      <a:endParaRPr lang="en-GB" sz="100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Wacky Races</a:t>
                      </a:r>
                      <a:r>
                        <a:rPr lang="en-GB" sz="1000" baseline="0" dirty="0" smtClean="0">
                          <a:solidFill>
                            <a:srgbClr val="7030A0"/>
                          </a:solidFill>
                          <a:latin typeface="+mn-lt"/>
                          <a:cs typeface="RM Typerighter old" panose="00000400000000000000" pitchFamily="2" charset="-79"/>
                        </a:rPr>
                        <a:t>           </a:t>
                      </a:r>
                      <a:endParaRPr lang="en-GB" sz="1000" dirty="0" smtClean="0">
                        <a:solidFill>
                          <a:srgbClr val="7030A0"/>
                        </a:solidFill>
                        <a:latin typeface="+mn-lt"/>
                        <a:cs typeface="RM Typerighter old" panose="000004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r>
                        <a:rPr lang="en-GB" sz="10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cs typeface="Amatic SC" panose="00000500000000000000" pitchFamily="2" charset="-79"/>
                        </a:rPr>
                        <a:t>Little Red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mn-lt"/>
                          <a:cs typeface="Amatic SC" panose="00000500000000000000" pitchFamily="2" charset="-79"/>
                        </a:rPr>
                        <a:t>Rapunzel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smtClean="0">
                          <a:solidFill>
                            <a:schemeClr val="tx1"/>
                          </a:solidFill>
                          <a:latin typeface="+mn-lt"/>
                          <a:cs typeface="Amatic SC" panose="00000500000000000000" pitchFamily="2" charset="-79"/>
                        </a:rPr>
                        <a:t>In the Castle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accent2">
                            <a:lumMod val="75000"/>
                          </a:schemeClr>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Not Now Bernard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Room on The Broom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The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accent2">
                              <a:lumMod val="75000"/>
                            </a:schemeClr>
                          </a:solidFill>
                          <a:latin typeface="+mn-lt"/>
                          <a:cs typeface="RM Typerighter old" panose="00000400000000000000" pitchFamily="2" charset="-79"/>
                        </a:rPr>
                        <a:t>Dear Zoo by Rod Campbell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AHHH Spider!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aseline="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7030A0"/>
                          </a:solidFill>
                          <a:latin typeface="+mn-lt"/>
                          <a:cs typeface="Amatic SC" panose="00000500000000000000" pitchFamily="2" charset="-79"/>
                        </a:rPr>
                        <a:t>The Very Hungry Caterpillar.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aseline="0" dirty="0" smtClean="0">
                        <a:solidFill>
                          <a:srgbClr val="7030A0"/>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7030A0"/>
                          </a:solidFill>
                          <a:effectLst/>
                          <a:latin typeface="+mn-lt"/>
                          <a:ea typeface="+mn-ea"/>
                          <a:cs typeface="+mn-cs"/>
                        </a:rPr>
                        <a:t>We’re going on a bear hunt by </a:t>
                      </a:r>
                      <a:r>
                        <a:rPr lang="en-GB" sz="1000" i="1" kern="1200" dirty="0" smtClean="0">
                          <a:solidFill>
                            <a:srgbClr val="7030A0"/>
                          </a:solidFill>
                          <a:effectLst/>
                          <a:latin typeface="+mn-lt"/>
                          <a:ea typeface="+mn-ea"/>
                          <a:cs typeface="+mn-cs"/>
                        </a:rPr>
                        <a:t>Michael Rosen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rgbClr val="7030A0"/>
                          </a:solidFill>
                          <a:effectLst/>
                          <a:latin typeface="+mn-lt"/>
                          <a:ea typeface="+mn-ea"/>
                          <a:cs typeface="+mn-cs"/>
                        </a:rPr>
                        <a:t>Brown Bear by </a:t>
                      </a:r>
                      <a:r>
                        <a:rPr lang="en-GB" sz="1000" i="1" kern="1200" dirty="0" smtClean="0">
                          <a:solidFill>
                            <a:srgbClr val="7030A0"/>
                          </a:solidFill>
                          <a:effectLst/>
                          <a:latin typeface="+mn-lt"/>
                          <a:ea typeface="+mn-ea"/>
                          <a:cs typeface="+mn-cs"/>
                        </a:rPr>
                        <a:t>Eric Carle </a:t>
                      </a:r>
                      <a:endParaRPr lang="en-GB" sz="1000" kern="1200" dirty="0" smtClean="0">
                        <a:solidFill>
                          <a:srgbClr val="7030A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accent2">
                              <a:lumMod val="75000"/>
                            </a:schemeClr>
                          </a:solidFill>
                          <a:latin typeface="+mn-lt"/>
                          <a:cs typeface="RM Typerighter old" panose="00000400000000000000" pitchFamily="2" charset="-79"/>
                        </a:rPr>
                        <a:t>My Brother</a:t>
                      </a:r>
                      <a:endParaRPr lang="en-US" sz="1050" dirty="0" smtClean="0">
                        <a:solidFill>
                          <a:schemeClr val="tx1"/>
                        </a:solidFill>
                        <a:latin typeface="+mn-lt"/>
                        <a:cs typeface="Amatic SC" panose="00000500000000000000" pitchFamily="2" charset="-79"/>
                      </a:endParaRPr>
                    </a:p>
                    <a:p>
                      <a:pPr algn="ctr"/>
                      <a:r>
                        <a:rPr lang="en-GB" sz="1050" dirty="0" smtClean="0">
                          <a:solidFill>
                            <a:schemeClr val="accent2">
                              <a:lumMod val="75000"/>
                            </a:schemeClr>
                          </a:solidFill>
                          <a:latin typeface="+mn-lt"/>
                          <a:cs typeface="RM Typerighter old" panose="00000400000000000000" pitchFamily="2" charset="-79"/>
                        </a:rPr>
                        <a:t>Are the Dinosaurs Dead, Dad?</a:t>
                      </a:r>
                    </a:p>
                    <a:p>
                      <a:pPr algn="ctr"/>
                      <a:r>
                        <a:rPr lang="en-GB" sz="1050" dirty="0" smtClean="0">
                          <a:solidFill>
                            <a:schemeClr val="accent2">
                              <a:lumMod val="75000"/>
                            </a:schemeClr>
                          </a:solidFill>
                          <a:latin typeface="+mn-lt"/>
                          <a:cs typeface="RM Typerighter old" panose="00000400000000000000" pitchFamily="2" charset="-79"/>
                        </a:rPr>
                        <a:t>The</a:t>
                      </a:r>
                      <a:r>
                        <a:rPr lang="en-GB" sz="1050" baseline="0" dirty="0" smtClean="0">
                          <a:solidFill>
                            <a:schemeClr val="accent2">
                              <a:lumMod val="75000"/>
                            </a:schemeClr>
                          </a:solidFill>
                          <a:latin typeface="+mn-lt"/>
                          <a:cs typeface="RM Typerighter old" panose="00000400000000000000" pitchFamily="2" charset="-79"/>
                        </a:rPr>
                        <a:t> Odd Egg</a:t>
                      </a:r>
                    </a:p>
                    <a:p>
                      <a:pPr algn="ctr"/>
                      <a:r>
                        <a:rPr lang="en-GB" sz="1050" baseline="0" dirty="0" smtClean="0">
                          <a:solidFill>
                            <a:schemeClr val="accent2">
                              <a:lumMod val="75000"/>
                            </a:schemeClr>
                          </a:solidFill>
                          <a:latin typeface="+mn-lt"/>
                          <a:cs typeface="RM Typerighter old" panose="00000400000000000000" pitchFamily="2" charset="-79"/>
                        </a:rPr>
                        <a:t>Mr Ben: </a:t>
                      </a:r>
                      <a:r>
                        <a:rPr lang="en-GB" sz="1050" baseline="0" dirty="0" err="1" smtClean="0">
                          <a:solidFill>
                            <a:schemeClr val="accent2">
                              <a:lumMod val="75000"/>
                            </a:schemeClr>
                          </a:solidFill>
                          <a:latin typeface="+mn-lt"/>
                          <a:cs typeface="RM Typerighter old" panose="00000400000000000000" pitchFamily="2" charset="-79"/>
                        </a:rPr>
                        <a:t>Zookepper</a:t>
                      </a:r>
                      <a:endParaRPr lang="en-GB" sz="1050" dirty="0" smtClean="0">
                        <a:solidFill>
                          <a:schemeClr val="accent2">
                            <a:lumMod val="75000"/>
                          </a:schemeClr>
                        </a:solidFill>
                        <a:latin typeface="+mn-lt"/>
                        <a:cs typeface="RM Typerighter old" panose="00000400000000000000" pitchFamily="2" charset="-79"/>
                      </a:endParaRPr>
                    </a:p>
                    <a:p>
                      <a:pPr algn="ctr">
                        <a:lnSpc>
                          <a:spcPct val="107000"/>
                        </a:lnSpc>
                        <a:spcAft>
                          <a:spcPts val="0"/>
                        </a:spcAft>
                      </a:pPr>
                      <a:endParaRPr lang="en-US" sz="10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000" baseline="0" dirty="0" smtClean="0">
                          <a:solidFill>
                            <a:schemeClr val="bg1">
                              <a:lumMod val="50000"/>
                            </a:schemeClr>
                          </a:solidFill>
                          <a:effectLst/>
                          <a:latin typeface="+mn-lt"/>
                          <a:ea typeface="Calibri" panose="020F0502020204030204" pitchFamily="34" charset="0"/>
                          <a:cs typeface="Amatic SC" panose="00000500000000000000" pitchFamily="2" charset="-79"/>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777419861"/>
                  </a:ext>
                </a:extLst>
              </a:tr>
              <a:tr h="1225798">
                <a:tc>
                  <a:txBody>
                    <a:bodyPr/>
                    <a:lstStyle/>
                    <a:p>
                      <a:pPr algn="ctr"/>
                      <a:endParaRPr lang="en-US" sz="900" b="0" dirty="0" smtClean="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smtClean="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0" dirty="0" smtClean="0">
                        <a:solidFill>
                          <a:schemeClr val="tx1"/>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3">
                  <a:txBody>
                    <a:bodyPr/>
                    <a:lstStyle/>
                    <a:p>
                      <a:pPr algn="ctr">
                        <a:lnSpc>
                          <a:spcPct val="107000"/>
                        </a:lnSpc>
                        <a:spcAft>
                          <a:spcPts val="800"/>
                        </a:spcAft>
                      </a:pPr>
                      <a:endParaRPr lang="en-US" sz="1000" dirty="0">
                        <a:solidFill>
                          <a:schemeClr val="tx1"/>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1"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000" baseline="0" dirty="0" smtClean="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54461363"/>
                  </a:ext>
                </a:extLst>
              </a:tr>
            </a:tbl>
          </a:graphicData>
        </a:graphic>
      </p:graphicFrame>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pic>
        <p:nvPicPr>
          <p:cNvPr id="2" name="Picture 1"/>
          <p:cNvPicPr>
            <a:picLocks noChangeAspect="1"/>
          </p:cNvPicPr>
          <p:nvPr/>
        </p:nvPicPr>
        <p:blipFill>
          <a:blip r:embed="rId3"/>
          <a:stretch>
            <a:fillRect/>
          </a:stretch>
        </p:blipFill>
        <p:spPr>
          <a:xfrm>
            <a:off x="710450" y="3746436"/>
            <a:ext cx="971551" cy="657665"/>
          </a:xfrm>
          <a:prstGeom prst="rect">
            <a:avLst/>
          </a:prstGeom>
        </p:spPr>
      </p:pic>
      <p:pic>
        <p:nvPicPr>
          <p:cNvPr id="5" name="Picture 4"/>
          <p:cNvPicPr>
            <a:picLocks noChangeAspect="1"/>
          </p:cNvPicPr>
          <p:nvPr/>
        </p:nvPicPr>
        <p:blipFill>
          <a:blip r:embed="rId4"/>
          <a:stretch>
            <a:fillRect/>
          </a:stretch>
        </p:blipFill>
        <p:spPr>
          <a:xfrm>
            <a:off x="500062" y="4555139"/>
            <a:ext cx="1491057" cy="519818"/>
          </a:xfrm>
          <a:prstGeom prst="rect">
            <a:avLst/>
          </a:prstGeom>
        </p:spPr>
      </p:pic>
      <p:pic>
        <p:nvPicPr>
          <p:cNvPr id="6" name="Picture 5"/>
          <p:cNvPicPr>
            <a:picLocks noChangeAspect="1"/>
          </p:cNvPicPr>
          <p:nvPr/>
        </p:nvPicPr>
        <p:blipFill>
          <a:blip r:embed="rId5"/>
          <a:stretch>
            <a:fillRect/>
          </a:stretch>
        </p:blipFill>
        <p:spPr>
          <a:xfrm>
            <a:off x="401334" y="5622363"/>
            <a:ext cx="1589785" cy="559644"/>
          </a:xfrm>
          <a:prstGeom prst="rect">
            <a:avLst/>
          </a:prstGeom>
        </p:spPr>
      </p:pic>
      <p:pic>
        <p:nvPicPr>
          <p:cNvPr id="7" name="Picture 6"/>
          <p:cNvPicPr>
            <a:picLocks noChangeAspect="1"/>
          </p:cNvPicPr>
          <p:nvPr/>
        </p:nvPicPr>
        <p:blipFill>
          <a:blip r:embed="rId6"/>
          <a:stretch>
            <a:fillRect/>
          </a:stretch>
        </p:blipFill>
        <p:spPr>
          <a:xfrm>
            <a:off x="2187197" y="5528206"/>
            <a:ext cx="1222173" cy="154923"/>
          </a:xfrm>
          <a:prstGeom prst="rect">
            <a:avLst/>
          </a:prstGeom>
        </p:spPr>
      </p:pic>
      <p:pic>
        <p:nvPicPr>
          <p:cNvPr id="8" name="Picture 7"/>
          <p:cNvPicPr>
            <a:picLocks noChangeAspect="1"/>
          </p:cNvPicPr>
          <p:nvPr/>
        </p:nvPicPr>
        <p:blipFill>
          <a:blip r:embed="rId7"/>
          <a:stretch>
            <a:fillRect/>
          </a:stretch>
        </p:blipFill>
        <p:spPr>
          <a:xfrm>
            <a:off x="3438063" y="5571462"/>
            <a:ext cx="2264056" cy="466726"/>
          </a:xfrm>
          <a:prstGeom prst="rect">
            <a:avLst/>
          </a:prstGeom>
        </p:spPr>
      </p:pic>
      <p:pic>
        <p:nvPicPr>
          <p:cNvPr id="10" name="Picture 9"/>
          <p:cNvPicPr>
            <a:picLocks noChangeAspect="1"/>
          </p:cNvPicPr>
          <p:nvPr/>
        </p:nvPicPr>
        <p:blipFill>
          <a:blip r:embed="rId8"/>
          <a:stretch>
            <a:fillRect/>
          </a:stretch>
        </p:blipFill>
        <p:spPr>
          <a:xfrm>
            <a:off x="5869979" y="5598824"/>
            <a:ext cx="1162051" cy="168611"/>
          </a:xfrm>
          <a:prstGeom prst="rect">
            <a:avLst/>
          </a:prstGeom>
        </p:spPr>
      </p:pic>
      <p:pic>
        <p:nvPicPr>
          <p:cNvPr id="11" name="Picture 10"/>
          <p:cNvPicPr>
            <a:picLocks noChangeAspect="1"/>
          </p:cNvPicPr>
          <p:nvPr/>
        </p:nvPicPr>
        <p:blipFill>
          <a:blip r:embed="rId9"/>
          <a:stretch>
            <a:fillRect/>
          </a:stretch>
        </p:blipFill>
        <p:spPr>
          <a:xfrm>
            <a:off x="2835674" y="6194952"/>
            <a:ext cx="1255117" cy="161372"/>
          </a:xfrm>
          <a:prstGeom prst="rect">
            <a:avLst/>
          </a:prstGeom>
        </p:spPr>
      </p:pic>
      <p:pic>
        <p:nvPicPr>
          <p:cNvPr id="12" name="Picture 11"/>
          <p:cNvPicPr>
            <a:picLocks noChangeAspect="1"/>
          </p:cNvPicPr>
          <p:nvPr/>
        </p:nvPicPr>
        <p:blipFill>
          <a:blip r:embed="rId10"/>
          <a:stretch>
            <a:fillRect/>
          </a:stretch>
        </p:blipFill>
        <p:spPr>
          <a:xfrm>
            <a:off x="4112832" y="6077428"/>
            <a:ext cx="1323160" cy="629308"/>
          </a:xfrm>
          <a:prstGeom prst="rect">
            <a:avLst/>
          </a:prstGeom>
        </p:spPr>
      </p:pic>
      <p:pic>
        <p:nvPicPr>
          <p:cNvPr id="13" name="Picture 12"/>
          <p:cNvPicPr>
            <a:picLocks noChangeAspect="1"/>
          </p:cNvPicPr>
          <p:nvPr/>
        </p:nvPicPr>
        <p:blipFill>
          <a:blip r:embed="rId6"/>
          <a:stretch>
            <a:fillRect/>
          </a:stretch>
        </p:blipFill>
        <p:spPr>
          <a:xfrm>
            <a:off x="7858237" y="5559285"/>
            <a:ext cx="1222173" cy="154923"/>
          </a:xfrm>
          <a:prstGeom prst="rect">
            <a:avLst/>
          </a:prstGeom>
        </p:spPr>
      </p:pic>
      <p:pic>
        <p:nvPicPr>
          <p:cNvPr id="14" name="Picture 13"/>
          <p:cNvPicPr>
            <a:picLocks noChangeAspect="1"/>
          </p:cNvPicPr>
          <p:nvPr/>
        </p:nvPicPr>
        <p:blipFill>
          <a:blip r:embed="rId7"/>
          <a:stretch>
            <a:fillRect/>
          </a:stretch>
        </p:blipFill>
        <p:spPr>
          <a:xfrm>
            <a:off x="8325735" y="5760060"/>
            <a:ext cx="2264056" cy="466726"/>
          </a:xfrm>
          <a:prstGeom prst="rect">
            <a:avLst/>
          </a:prstGeom>
        </p:spPr>
      </p:pic>
      <p:pic>
        <p:nvPicPr>
          <p:cNvPr id="15" name="Picture 14"/>
          <p:cNvPicPr>
            <a:picLocks noChangeAspect="1"/>
          </p:cNvPicPr>
          <p:nvPr/>
        </p:nvPicPr>
        <p:blipFill>
          <a:blip r:embed="rId8"/>
          <a:stretch>
            <a:fillRect/>
          </a:stretch>
        </p:blipFill>
        <p:spPr>
          <a:xfrm>
            <a:off x="9909472" y="5591449"/>
            <a:ext cx="1162051" cy="168611"/>
          </a:xfrm>
          <a:prstGeom prst="rect">
            <a:avLst/>
          </a:prstGeom>
        </p:spPr>
      </p:pic>
      <p:pic>
        <p:nvPicPr>
          <p:cNvPr id="16" name="Picture 15"/>
          <p:cNvPicPr>
            <a:picLocks noChangeAspect="1"/>
          </p:cNvPicPr>
          <p:nvPr/>
        </p:nvPicPr>
        <p:blipFill>
          <a:blip r:embed="rId11"/>
          <a:stretch>
            <a:fillRect/>
          </a:stretch>
        </p:blipFill>
        <p:spPr>
          <a:xfrm>
            <a:off x="8563282" y="6241457"/>
            <a:ext cx="2257425" cy="390525"/>
          </a:xfrm>
          <a:prstGeom prst="rect">
            <a:avLst/>
          </a:prstGeom>
        </p:spPr>
      </p:pic>
    </p:spTree>
    <p:extLst>
      <p:ext uri="{BB962C8B-B14F-4D97-AF65-F5344CB8AC3E}">
        <p14:creationId xmlns:p14="http://schemas.microsoft.com/office/powerpoint/2010/main" val="4269740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74505139"/>
              </p:ext>
            </p:extLst>
          </p:nvPr>
        </p:nvGraphicFramePr>
        <p:xfrm>
          <a:off x="83437" y="339033"/>
          <a:ext cx="11922031" cy="6045975"/>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692394">
                  <a:extLst>
                    <a:ext uri="{9D8B030D-6E8A-4147-A177-3AD203B41FA5}">
                      <a16:colId xmlns:a16="http://schemas.microsoft.com/office/drawing/2014/main" val="2865123548"/>
                    </a:ext>
                  </a:extLst>
                </a:gridCol>
                <a:gridCol w="1708355">
                  <a:extLst>
                    <a:ext uri="{9D8B030D-6E8A-4147-A177-3AD203B41FA5}">
                      <a16:colId xmlns:a16="http://schemas.microsoft.com/office/drawing/2014/main" val="663868259"/>
                    </a:ext>
                  </a:extLst>
                </a:gridCol>
                <a:gridCol w="1757365">
                  <a:extLst>
                    <a:ext uri="{9D8B030D-6E8A-4147-A177-3AD203B41FA5}">
                      <a16:colId xmlns:a16="http://schemas.microsoft.com/office/drawing/2014/main" val="167047094"/>
                    </a:ext>
                  </a:extLst>
                </a:gridCol>
                <a:gridCol w="1779596">
                  <a:extLst>
                    <a:ext uri="{9D8B030D-6E8A-4147-A177-3AD203B41FA5}">
                      <a16:colId xmlns:a16="http://schemas.microsoft.com/office/drawing/2014/main" val="2243997706"/>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5342">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18230">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smtClean="0">
                          <a:solidFill>
                            <a:srgbClr val="7030A0"/>
                          </a:solidFill>
                          <a:latin typeface="Amatic SC" panose="00000500000000000000" pitchFamily="2" charset="-79"/>
                          <a:cs typeface="Amatic SC" panose="00000500000000000000" pitchFamily="2" charset="-79"/>
                        </a:rPr>
                        <a:t>All about me</a:t>
                      </a:r>
                      <a:endParaRPr lang="en-US" sz="2000" b="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C66FF"/>
                          </a:solidFill>
                          <a:latin typeface="Amatic SC" panose="00000500000000000000" pitchFamily="2" charset="-79"/>
                          <a:cs typeface="Amatic SC" panose="00000500000000000000" pitchFamily="2" charset="-79"/>
                        </a:rPr>
                        <a:t>Once upon a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C66FF"/>
                          </a:solidFill>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latin typeface="Amatic SC" panose="00000500000000000000" pitchFamily="2" charset="-79"/>
                          <a:cs typeface="Amatic SC" panose="00000500000000000000" pitchFamily="2" charset="-79"/>
                        </a:rPr>
                        <a:t>Discoverers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latin typeface="Amatic SC" panose="00000500000000000000" pitchFamily="2" charset="-79"/>
                          <a:cs typeface="Amatic SC" panose="00000500000000000000" pitchFamily="2" charset="-79"/>
                        </a:rPr>
                        <a:t>All Creatures Great and small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196252">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US" sz="20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b="0" dirty="0"/>
                        <a:t>Children’s personal, social and emotional development (PSED) is crucial for children to lead healthy and happy lives, and is fundamental to their cognitive development. Underpinning their personal development are the important attachments that shape their social world. Strong, warm and supportive  relationships with adults enable children to learn how to understand their own feelings and those of others. Children should be supported to manage emotions, develop a positive sense of self, set themselves simple goals, have confidence in their own abilities, to persist and wait for what they want and direct attention as necessary. Through adult modelling and guidance, they will learn how to look after their bodies, including healthy eating, and manage personal needs independently. Through supported interaction with other children, they learn how to make good friendships, co-operate and resolve conflicts peaceably. These attributes will provide a secure platform from which children can achieve at school and in later life</a:t>
                      </a:r>
                      <a:r>
                        <a:rPr lang="en-US" sz="1050" b="0" dirty="0" smtClean="0"/>
                        <a:t>.</a:t>
                      </a:r>
                      <a:endParaRPr lang="en-GB" sz="1050" b="0" dirty="0" smtClean="0">
                        <a:solidFill>
                          <a:schemeClr val="bg1">
                            <a:lumMod val="50000"/>
                          </a:schemeClr>
                        </a:solidFill>
                        <a:latin typeface="+mn-lt"/>
                        <a:cs typeface="Amatic SC" panose="00000500000000000000" pitchFamily="2" charset="-79"/>
                      </a:endParaRPr>
                    </a:p>
                    <a:p>
                      <a:pPr algn="l"/>
                      <a:r>
                        <a:rPr lang="en-GB" sz="1200" b="0" dirty="0" smtClean="0">
                          <a:solidFill>
                            <a:schemeClr val="bg1">
                              <a:lumMod val="50000"/>
                            </a:schemeClr>
                          </a:solidFill>
                          <a:latin typeface="+mn-lt"/>
                          <a:cs typeface="Amatic SC" panose="00000500000000000000" pitchFamily="2" charset="-79"/>
                        </a:rPr>
                        <a:t>Weekly</a:t>
                      </a:r>
                      <a:r>
                        <a:rPr lang="en-GB" sz="1200" b="0" baseline="0" dirty="0" smtClean="0">
                          <a:solidFill>
                            <a:schemeClr val="bg1">
                              <a:lumMod val="50000"/>
                            </a:schemeClr>
                          </a:solidFill>
                          <a:latin typeface="+mn-lt"/>
                          <a:cs typeface="Amatic SC" panose="00000500000000000000" pitchFamily="2" charset="-79"/>
                        </a:rPr>
                        <a:t> planning using the Enhancements below link to the KS1 KAPOW RHE SOL, and prepares them with the prerequisites to develop the concepts of : </a:t>
                      </a:r>
                    </a:p>
                    <a:p>
                      <a:pPr algn="l"/>
                      <a:r>
                        <a:rPr lang="en-GB" sz="1200" b="0" baseline="0" dirty="0" smtClean="0">
                          <a:solidFill>
                            <a:schemeClr val="bg1">
                              <a:lumMod val="50000"/>
                            </a:schemeClr>
                          </a:solidFill>
                          <a:latin typeface="+mn-lt"/>
                          <a:cs typeface="Amatic SC" panose="00000500000000000000" pitchFamily="2" charset="-79"/>
                        </a:rPr>
                        <a:t>Family and Relationships, Health and Wellbeing, Safety and the Changing Body, Citizenship, Economic Well-being.</a:t>
                      </a:r>
                      <a:endParaRPr lang="en-US" sz="12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8002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matic SC" panose="00000500000000000000" pitchFamily="2" charset="-79"/>
                          <a:cs typeface="Amatic SC" panose="00000500000000000000" pitchFamily="2" charset="-79"/>
                        </a:rPr>
                        <a:t>Planned Opportunities</a:t>
                      </a:r>
                      <a:r>
                        <a:rPr lang="en-US" sz="1400" b="1" baseline="0" dirty="0" smtClean="0">
                          <a:latin typeface="Amatic SC" panose="00000500000000000000" pitchFamily="2" charset="-79"/>
                          <a:cs typeface="Amatic SC" panose="00000500000000000000" pitchFamily="2" charset="-79"/>
                        </a:rPr>
                        <a:t> to develop PSED skills throughout the year include: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baseline="0" dirty="0" smtClean="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Amatic SC" panose="00000500000000000000" pitchFamily="2" charset="-79"/>
                          <a:cs typeface="Amatic SC" panose="00000500000000000000" pitchFamily="2" charset="-79"/>
                        </a:rPr>
                        <a:t> </a:t>
                      </a:r>
                      <a:r>
                        <a:rPr lang="en-US" sz="1400" b="1" dirty="0" smtClean="0">
                          <a:solidFill>
                            <a:srgbClr val="7030A0"/>
                          </a:solidFill>
                          <a:latin typeface="Amatic SC" panose="00000500000000000000" pitchFamily="2" charset="-79"/>
                          <a:cs typeface="Amatic SC" panose="00000500000000000000" pitchFamily="2" charset="-79"/>
                        </a:rPr>
                        <a:t>Linked to Christian values- behavior for learning</a:t>
                      </a:r>
                      <a:endParaRPr lang="en-GB" sz="1400" b="1" dirty="0" smtClean="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200" b="1" baseline="0" dirty="0" smtClean="0">
                          <a:solidFill>
                            <a:srgbClr val="7030A0"/>
                          </a:solidFill>
                          <a:latin typeface="+mn-lt"/>
                          <a:cs typeface="Amatic SC" panose="00000500000000000000" pitchFamily="2" charset="-79"/>
                        </a:rPr>
                        <a:t>Christian values: focus on respect </a:t>
                      </a:r>
                    </a:p>
                    <a:p>
                      <a:pPr marL="171450" indent="-171450" algn="ctr">
                        <a:buFontTx/>
                        <a:buChar char="-"/>
                      </a:pPr>
                      <a:r>
                        <a:rPr lang="en-US" sz="1200" b="0" i="1" baseline="0" dirty="0" smtClean="0">
                          <a:solidFill>
                            <a:srgbClr val="7030A0"/>
                          </a:solidFill>
                          <a:latin typeface="+mn-lt"/>
                          <a:cs typeface="Amatic SC" panose="00000500000000000000" pitchFamily="2" charset="-79"/>
                        </a:rPr>
                        <a:t>Respecting toys, each other, working together, sharing</a:t>
                      </a:r>
                      <a:r>
                        <a:rPr lang="en-US" sz="1200" b="0" baseline="0" dirty="0" smtClean="0">
                          <a:solidFill>
                            <a:srgbClr val="7030A0"/>
                          </a:solidFill>
                          <a:latin typeface="+mn-lt"/>
                          <a:cs typeface="Amatic SC" panose="00000500000000000000" pitchFamily="2" charset="-79"/>
                        </a:rPr>
                        <a:t>, </a:t>
                      </a:r>
                      <a:r>
                        <a:rPr lang="en-US" sz="1200" b="0" i="1" baseline="0" dirty="0" smtClean="0">
                          <a:solidFill>
                            <a:srgbClr val="7030A0"/>
                          </a:solidFill>
                          <a:latin typeface="+mn-lt"/>
                          <a:cs typeface="Amatic SC" panose="00000500000000000000" pitchFamily="2" charset="-79"/>
                        </a:rPr>
                        <a:t>kindness, regulating our feelings</a:t>
                      </a:r>
                    </a:p>
                    <a:p>
                      <a:pPr algn="ctr"/>
                      <a:r>
                        <a:rPr lang="en-US" sz="1200" b="0" baseline="0" dirty="0" err="1" smtClean="0">
                          <a:solidFill>
                            <a:schemeClr val="tx1"/>
                          </a:solidFill>
                          <a:latin typeface="+mn-lt"/>
                          <a:cs typeface="Amatic SC" panose="00000500000000000000" pitchFamily="2" charset="-79"/>
                        </a:rPr>
                        <a:t>Marvellous</a:t>
                      </a:r>
                      <a:r>
                        <a:rPr lang="en-US" sz="1200" b="0" baseline="0" dirty="0" smtClean="0">
                          <a:solidFill>
                            <a:schemeClr val="tx1"/>
                          </a:solidFill>
                          <a:latin typeface="+mn-lt"/>
                          <a:cs typeface="Amatic SC" panose="00000500000000000000" pitchFamily="2" charset="-79"/>
                        </a:rPr>
                        <a:t> Me box</a:t>
                      </a:r>
                    </a:p>
                    <a:p>
                      <a:pPr algn="ctr"/>
                      <a:r>
                        <a:rPr lang="en-US" sz="1200" b="0" baseline="0" dirty="0" smtClean="0">
                          <a:solidFill>
                            <a:schemeClr val="tx1"/>
                          </a:solidFill>
                          <a:latin typeface="+mn-lt"/>
                          <a:cs typeface="Amatic SC" panose="00000500000000000000" pitchFamily="2" charset="-79"/>
                        </a:rPr>
                        <a:t>Transition Mouse</a:t>
                      </a:r>
                    </a:p>
                    <a:p>
                      <a:pPr algn="ctr"/>
                      <a:r>
                        <a:rPr lang="en-US" sz="1200" b="0" baseline="0" dirty="0" smtClean="0">
                          <a:solidFill>
                            <a:schemeClr val="tx1"/>
                          </a:solidFill>
                          <a:latin typeface="+mn-lt"/>
                          <a:cs typeface="Amatic SC" panose="00000500000000000000" pitchFamily="2" charset="-79"/>
                        </a:rPr>
                        <a:t>Class Routines and hygiene</a:t>
                      </a:r>
                      <a:endParaRPr lang="en-US" sz="1200" b="0" i="1" baseline="0" dirty="0" smtClean="0">
                        <a:solidFill>
                          <a:schemeClr val="tx1"/>
                        </a:solidFill>
                        <a:latin typeface="+mn-lt"/>
                        <a:cs typeface="Amatic SC" panose="00000500000000000000" pitchFamily="2" charset="-79"/>
                      </a:endParaRPr>
                    </a:p>
                    <a:p>
                      <a:pPr algn="ctr"/>
                      <a:r>
                        <a:rPr lang="en-US" sz="1200" b="0" baseline="0" dirty="0" err="1" smtClean="0">
                          <a:solidFill>
                            <a:schemeClr val="tx1"/>
                          </a:solidFill>
                          <a:latin typeface="+mn-lt"/>
                          <a:cs typeface="Amatic SC" panose="00000500000000000000" pitchFamily="2" charset="-79"/>
                        </a:rPr>
                        <a:t>Colour</a:t>
                      </a:r>
                      <a:r>
                        <a:rPr lang="en-US" sz="1200" b="0" baseline="0" dirty="0" smtClean="0">
                          <a:solidFill>
                            <a:schemeClr val="tx1"/>
                          </a:solidFill>
                          <a:latin typeface="+mn-lt"/>
                          <a:cs typeface="Amatic SC" panose="00000500000000000000" pitchFamily="2" charset="-79"/>
                        </a:rPr>
                        <a:t> Monster emotional regulation </a:t>
                      </a:r>
                    </a:p>
                    <a:p>
                      <a:pPr algn="ctr"/>
                      <a:r>
                        <a:rPr lang="en-US" sz="1200" b="0" baseline="0" dirty="0" smtClean="0">
                          <a:solidFill>
                            <a:schemeClr val="tx1"/>
                          </a:solidFill>
                          <a:latin typeface="+mn-lt"/>
                          <a:cs typeface="Amatic SC" panose="00000500000000000000" pitchFamily="2" charset="-79"/>
                        </a:rPr>
                        <a:t>How to use the calm corner- emotional regulation</a:t>
                      </a:r>
                    </a:p>
                    <a:p>
                      <a:pPr algn="ctr"/>
                      <a:r>
                        <a:rPr lang="en-US" sz="1200" b="0" baseline="0" dirty="0" smtClean="0">
                          <a:solidFill>
                            <a:schemeClr val="tx1"/>
                          </a:solidFill>
                          <a:latin typeface="+mn-lt"/>
                          <a:cs typeface="Amatic SC" panose="00000500000000000000" pitchFamily="2" charset="-79"/>
                        </a:rPr>
                        <a:t>High Five- social strategies </a:t>
                      </a:r>
                    </a:p>
                    <a:p>
                      <a:pPr algn="ctr"/>
                      <a:endParaRPr lang="en-US" sz="1200" b="0"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gridSpan="2">
                  <a:txBody>
                    <a:bodyPr/>
                    <a:lstStyle/>
                    <a:p>
                      <a:pPr algn="ctr"/>
                      <a:r>
                        <a:rPr lang="en-GB" sz="1200" b="1" i="0" u="none" strike="noStrike" kern="1200" baseline="0" dirty="0" smtClean="0">
                          <a:solidFill>
                            <a:srgbClr val="7030A0"/>
                          </a:solidFill>
                          <a:latin typeface="+mn-lt"/>
                          <a:ea typeface="+mn-ea"/>
                          <a:cs typeface="+mn-cs"/>
                        </a:rPr>
                        <a:t>Christian Values: focus on creativity and perseverance</a:t>
                      </a:r>
                    </a:p>
                    <a:p>
                      <a:pPr marL="171450" indent="-171450" algn="ctr">
                        <a:buFontTx/>
                        <a:buChar char="-"/>
                      </a:pPr>
                      <a:r>
                        <a:rPr lang="en-GB" sz="1200" b="0" i="1" u="none" strike="noStrike" kern="1200" baseline="0" dirty="0" smtClean="0">
                          <a:solidFill>
                            <a:srgbClr val="7030A0"/>
                          </a:solidFill>
                          <a:latin typeface="+mn-lt"/>
                          <a:ea typeface="+mn-ea"/>
                          <a:cs typeface="+mn-cs"/>
                        </a:rPr>
                        <a:t>Trying new foods, trying new and challenging activities, persevering at something that is challenging, demonstrating resilience, creative ideas to solve problems, creative ways of practising our learning skills.</a:t>
                      </a:r>
                    </a:p>
                    <a:p>
                      <a:pPr algn="ctr"/>
                      <a:r>
                        <a:rPr lang="en-GB" sz="1200" b="0" i="0" u="none" strike="noStrike" kern="1200" baseline="0" dirty="0" smtClean="0">
                          <a:solidFill>
                            <a:schemeClr val="dk1"/>
                          </a:solidFill>
                          <a:latin typeface="+mn-lt"/>
                          <a:ea typeface="+mn-ea"/>
                          <a:cs typeface="+mn-cs"/>
                        </a:rPr>
                        <a:t>Forest School</a:t>
                      </a:r>
                    </a:p>
                    <a:p>
                      <a:pPr algn="ctr"/>
                      <a:r>
                        <a:rPr lang="en-GB" sz="1200" b="0" i="0" u="none" strike="noStrike" kern="1200" baseline="0" dirty="0" smtClean="0">
                          <a:solidFill>
                            <a:schemeClr val="dk1"/>
                          </a:solidFill>
                          <a:latin typeface="+mn-lt"/>
                          <a:ea typeface="+mn-ea"/>
                          <a:cs typeface="+mn-cs"/>
                        </a:rPr>
                        <a:t>Cooking Club</a:t>
                      </a:r>
                    </a:p>
                    <a:p>
                      <a:pPr marL="171450" indent="-171450" algn="ctr">
                        <a:buFontTx/>
                        <a:buChar char="-"/>
                      </a:pPr>
                      <a:endParaRPr lang="en-GB" sz="12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smtClean="0">
                          <a:solidFill>
                            <a:srgbClr val="7030A0"/>
                          </a:solidFill>
                          <a:latin typeface="+mn-lt"/>
                          <a:ea typeface="+mn-ea"/>
                          <a:cs typeface="+mn-cs"/>
                        </a:rPr>
                        <a:t>Christian Values: focus on reflection and courage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rgbClr val="7030A0"/>
                          </a:solidFill>
                          <a:latin typeface="+mn-lt"/>
                          <a:ea typeface="+mn-ea"/>
                          <a:cs typeface="+mn-cs"/>
                        </a:rPr>
                        <a:t>_ </a:t>
                      </a:r>
                      <a:r>
                        <a:rPr lang="en-GB" sz="1100" b="0" i="1" u="none" strike="noStrike" kern="1200" baseline="0" dirty="0" smtClean="0">
                          <a:solidFill>
                            <a:srgbClr val="7030A0"/>
                          </a:solidFill>
                          <a:latin typeface="+mn-lt"/>
                          <a:ea typeface="+mn-ea"/>
                          <a:cs typeface="+mn-cs"/>
                        </a:rPr>
                        <a:t>Trying swimming and having courage to develop water confidence, courage to try new activities in sports day, reflecting on our learning skills and how we can make choices to develop those through our play and discovery time, reflecting on our choices, reflecting to help us learn from our mistakes, </a:t>
                      </a:r>
                      <a:r>
                        <a:rPr lang="en-GB" sz="1100" b="1" i="1" u="none" strike="noStrike" kern="1200" baseline="0" dirty="0" smtClean="0">
                          <a:solidFill>
                            <a:srgbClr val="7030A0"/>
                          </a:solidFill>
                          <a:latin typeface="+mn-lt"/>
                          <a:ea typeface="+mn-ea"/>
                          <a:cs typeface="+mn-cs"/>
                        </a:rPr>
                        <a:t>reflecting on how we can work together as a community to help each other flourish as well as flourishing as an individual</a:t>
                      </a:r>
                      <a:r>
                        <a:rPr lang="en-GB" sz="1100" b="0" i="1" u="none" strike="noStrike" kern="1200" baseline="0" dirty="0" smtClean="0">
                          <a:solidFill>
                            <a:srgbClr val="7030A0"/>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Sports Day Reception team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hMerge="1">
                  <a:txBody>
                    <a:bodyPr/>
                    <a:lstStyle/>
                    <a:p>
                      <a:pPr algn="ctr"/>
                      <a:endParaRPr lang="en-GB"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694430">
                <a:tc>
                  <a:txBody>
                    <a:bodyPr/>
                    <a:lstStyle/>
                    <a:p>
                      <a:pPr algn="ctr"/>
                      <a:r>
                        <a:rPr lang="en-US" sz="1400" b="1" dirty="0" err="1" smtClean="0">
                          <a:latin typeface="Amatic SC" panose="00000500000000000000" pitchFamily="2" charset="-79"/>
                          <a:cs typeface="Amatic SC" panose="00000500000000000000" pitchFamily="2" charset="-79"/>
                        </a:rPr>
                        <a:t>Kapow</a:t>
                      </a:r>
                      <a:r>
                        <a:rPr lang="en-US" sz="1400" b="1" baseline="0" dirty="0" smtClean="0">
                          <a:latin typeface="Amatic SC" panose="00000500000000000000" pitchFamily="2" charset="-79"/>
                          <a:cs typeface="Amatic SC" panose="00000500000000000000" pitchFamily="2" charset="-79"/>
                        </a:rPr>
                        <a:t> EYFS concept coverage</a:t>
                      </a:r>
                      <a:endParaRPr lang="en-US"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endParaRPr lang="en-US" sz="1200" b="1"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171450" indent="-171450" algn="ctr">
                        <a:buFontTx/>
                        <a:buChar char="-"/>
                      </a:pPr>
                      <a:endParaRPr lang="en-GB" sz="12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hMerge="1">
                  <a:txBody>
                    <a:bodyPr/>
                    <a:lstStyle/>
                    <a:p>
                      <a:endParaRPr lang="en-GB"/>
                    </a:p>
                  </a:txBody>
                  <a:tcPr/>
                </a:tc>
                <a:extLst>
                  <a:ext uri="{0D108BD9-81ED-4DB2-BD59-A6C34878D82A}">
                    <a16:rowId xmlns:a16="http://schemas.microsoft.com/office/drawing/2014/main" val="1309861542"/>
                  </a:ext>
                </a:extLst>
              </a:tr>
              <a:tr h="855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matic SC" panose="00000500000000000000" pitchFamily="2" charset="-79"/>
                          <a:cs typeface="Amatic SC" panose="00000500000000000000" pitchFamily="2" charset="-79"/>
                        </a:rPr>
                        <a:t>Development</a:t>
                      </a:r>
                      <a:r>
                        <a:rPr lang="en-US" sz="1400" b="1" baseline="0" dirty="0" smtClean="0">
                          <a:latin typeface="Amatic SC" panose="00000500000000000000" pitchFamily="2" charset="-79"/>
                          <a:cs typeface="Amatic SC" panose="00000500000000000000" pitchFamily="2" charset="-79"/>
                        </a:rPr>
                        <a:t> Matters and ELG checkpoints</a:t>
                      </a:r>
                      <a:r>
                        <a:rPr lang="en-US" sz="1800" b="1" baseline="0" dirty="0" smtClean="0">
                          <a:latin typeface="Amatic SC" panose="00000500000000000000" pitchFamily="2" charset="-79"/>
                          <a:cs typeface="Amatic SC" panose="00000500000000000000" pitchFamily="2" charset="-79"/>
                        </a:rPr>
                        <a:t>:</a:t>
                      </a:r>
                      <a:endParaRPr lang="en-US" sz="18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kern="1200" baseline="0" dirty="0" smtClean="0">
                          <a:solidFill>
                            <a:schemeClr val="bg1">
                              <a:lumMod val="50000"/>
                            </a:schemeClr>
                          </a:solidFill>
                          <a:effectLst/>
                          <a:latin typeface="+mn-lt"/>
                          <a:ea typeface="+mn-ea"/>
                          <a:cs typeface="+mn-cs"/>
                        </a:rPr>
                        <a:t>Development Matters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lgn="l">
                        <a:buFont typeface="Wingdings" panose="05000000000000000000" pitchFamily="2" charset="2"/>
                        <a:buNone/>
                      </a:pPr>
                      <a:endParaRPr lang="en-US" sz="1000" b="1" i="0"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i="0" kern="1200" baseline="0" dirty="0" smtClean="0">
                          <a:solidFill>
                            <a:schemeClr val="bg1">
                              <a:lumMod val="50000"/>
                            </a:schemeClr>
                          </a:solidFill>
                          <a:effectLst/>
                          <a:latin typeface="+mn-lt"/>
                          <a:ea typeface="+mn-ea"/>
                          <a:cs typeface="+mn-cs"/>
                        </a:rPr>
                        <a:t>Development Matters Children in reception</a:t>
                      </a:r>
                    </a:p>
                    <a:p>
                      <a:pPr marL="0" indent="0" algn="l">
                        <a:buFont typeface="Wingdings" panose="05000000000000000000" pitchFamily="2" charset="2"/>
                        <a:buNone/>
                      </a:pPr>
                      <a:endParaRPr lang="en-GB" sz="1400" b="0"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0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baseline="0" dirty="0" smtClean="0">
                          <a:solidFill>
                            <a:schemeClr val="bg1">
                              <a:lumMod val="50000"/>
                            </a:schemeClr>
                          </a:solidFill>
                          <a:effectLst/>
                          <a:latin typeface="+mn-lt"/>
                          <a:ea typeface="+mn-ea"/>
                          <a:cs typeface="+mn-cs"/>
                        </a:rPr>
                        <a:t>ELGS</a:t>
                      </a:r>
                    </a:p>
                    <a:p>
                      <a:pPr algn="ctr"/>
                      <a:endParaRPr lang="en-GB" sz="14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0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69022"/>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1076" y="130471"/>
            <a:ext cx="417124" cy="417124"/>
          </a:xfrm>
          <a:prstGeom prst="rect">
            <a:avLst/>
          </a:prstGeom>
        </p:spPr>
      </p:pic>
      <p:pic>
        <p:nvPicPr>
          <p:cNvPr id="5" name="Picture 4"/>
          <p:cNvPicPr>
            <a:picLocks noChangeAspect="1"/>
          </p:cNvPicPr>
          <p:nvPr/>
        </p:nvPicPr>
        <p:blipFill>
          <a:blip r:embed="rId4"/>
          <a:stretch>
            <a:fillRect/>
          </a:stretch>
        </p:blipFill>
        <p:spPr>
          <a:xfrm>
            <a:off x="1853663" y="5010497"/>
            <a:ext cx="3209925" cy="522907"/>
          </a:xfrm>
          <a:prstGeom prst="rect">
            <a:avLst/>
          </a:prstGeom>
        </p:spPr>
      </p:pic>
      <p:pic>
        <p:nvPicPr>
          <p:cNvPr id="6" name="Picture 5"/>
          <p:cNvPicPr>
            <a:picLocks noChangeAspect="1"/>
          </p:cNvPicPr>
          <p:nvPr/>
        </p:nvPicPr>
        <p:blipFill>
          <a:blip r:embed="rId5"/>
          <a:stretch>
            <a:fillRect/>
          </a:stretch>
        </p:blipFill>
        <p:spPr>
          <a:xfrm>
            <a:off x="5222407" y="5003746"/>
            <a:ext cx="1611407" cy="522907"/>
          </a:xfrm>
          <a:prstGeom prst="rect">
            <a:avLst/>
          </a:prstGeom>
        </p:spPr>
      </p:pic>
      <p:pic>
        <p:nvPicPr>
          <p:cNvPr id="7" name="Picture 6"/>
          <p:cNvPicPr>
            <a:picLocks noChangeAspect="1"/>
          </p:cNvPicPr>
          <p:nvPr/>
        </p:nvPicPr>
        <p:blipFill>
          <a:blip r:embed="rId6"/>
          <a:stretch>
            <a:fillRect/>
          </a:stretch>
        </p:blipFill>
        <p:spPr>
          <a:xfrm>
            <a:off x="6833814" y="5013503"/>
            <a:ext cx="1630108" cy="519901"/>
          </a:xfrm>
          <a:prstGeom prst="rect">
            <a:avLst/>
          </a:prstGeom>
        </p:spPr>
      </p:pic>
      <p:pic>
        <p:nvPicPr>
          <p:cNvPr id="8" name="Picture 7"/>
          <p:cNvPicPr>
            <a:picLocks noChangeAspect="1"/>
          </p:cNvPicPr>
          <p:nvPr/>
        </p:nvPicPr>
        <p:blipFill>
          <a:blip r:embed="rId7"/>
          <a:stretch>
            <a:fillRect/>
          </a:stretch>
        </p:blipFill>
        <p:spPr>
          <a:xfrm>
            <a:off x="8862871" y="5053011"/>
            <a:ext cx="3109913" cy="480393"/>
          </a:xfrm>
          <a:prstGeom prst="rect">
            <a:avLst/>
          </a:prstGeom>
        </p:spPr>
      </p:pic>
    </p:spTree>
    <p:extLst>
      <p:ext uri="{BB962C8B-B14F-4D97-AF65-F5344CB8AC3E}">
        <p14:creationId xmlns:p14="http://schemas.microsoft.com/office/powerpoint/2010/main" val="1440818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06820468"/>
              </p:ext>
            </p:extLst>
          </p:nvPr>
        </p:nvGraphicFramePr>
        <p:xfrm>
          <a:off x="472644" y="452704"/>
          <a:ext cx="11733074" cy="5886921"/>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77417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773636">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28584">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8584">
                <a:tc>
                  <a:txBody>
                    <a:bodyPr/>
                    <a:lstStyle/>
                    <a:p>
                      <a:pPr algn="ctr"/>
                      <a:r>
                        <a:rPr lang="en-US" sz="1000" b="0" dirty="0">
                          <a:latin typeface="Amatic SC" panose="00000500000000000000" pitchFamily="2" charset="-79"/>
                          <a:cs typeface="Amatic SC" panose="00000500000000000000" pitchFamily="2" charset="-79"/>
                        </a:rPr>
                        <a:t>General Themes </a:t>
                      </a:r>
                      <a:endParaRPr lang="en-GB" sz="1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latin typeface="Amatic SC" panose="00000500000000000000" pitchFamily="2" charset="-79"/>
                          <a:cs typeface="Amatic SC" panose="00000500000000000000" pitchFamily="2" charset="-79"/>
                        </a:rPr>
                        <a:t>All about me</a:t>
                      </a: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matic SC" panose="00000500000000000000" pitchFamily="2" charset="-79"/>
                          <a:cs typeface="Amatic SC" panose="00000500000000000000" pitchFamily="2" charset="-79"/>
                        </a:rPr>
                        <a:t>Celebrations</a:t>
                      </a: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matic SC" panose="00000500000000000000" pitchFamily="2" charset="-79"/>
                          <a:cs typeface="Amatic SC" panose="00000500000000000000" pitchFamily="2" charset="-79"/>
                        </a:rPr>
                        <a:t>Once</a:t>
                      </a:r>
                      <a:r>
                        <a:rPr lang="en-US" sz="1200" baseline="0" dirty="0" smtClean="0">
                          <a:latin typeface="Amatic SC" panose="00000500000000000000" pitchFamily="2" charset="-79"/>
                          <a:cs typeface="Amatic SC" panose="00000500000000000000" pitchFamily="2" charset="-79"/>
                        </a:rPr>
                        <a:t> upon a time</a:t>
                      </a:r>
                    </a:p>
                    <a:p>
                      <a:pPr algn="ct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matic SC" panose="00000500000000000000" pitchFamily="2" charset="-79"/>
                          <a:cs typeface="Amatic SC" panose="00000500000000000000" pitchFamily="2" charset="-79"/>
                        </a:rPr>
                        <a:t>Growing</a:t>
                      </a: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matic SC" panose="00000500000000000000" pitchFamily="2" charset="-79"/>
                          <a:cs typeface="Amatic SC" panose="00000500000000000000" pitchFamily="2" charset="-79"/>
                        </a:rPr>
                        <a:t>Discoverers</a:t>
                      </a:r>
                    </a:p>
                    <a:p>
                      <a:pPr algn="ct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matic SC" panose="00000500000000000000" pitchFamily="2" charset="-79"/>
                          <a:cs typeface="Amatic SC" panose="00000500000000000000" pitchFamily="2" charset="-79"/>
                        </a:rPr>
                        <a:t>All creatures great and small</a:t>
                      </a:r>
                      <a:endParaRPr lang="en-US" sz="12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104492">
                <a:tc>
                  <a:txBody>
                    <a:bodyPr/>
                    <a:lstStyle/>
                    <a:p>
                      <a:pPr algn="ctr"/>
                      <a:r>
                        <a:rPr lang="en-US" sz="2000" b="1" dirty="0">
                          <a:latin typeface="Amatic SC" panose="00000500000000000000" pitchFamily="2" charset="-79"/>
                          <a:cs typeface="Amatic SC" panose="00000500000000000000" pitchFamily="2" charset="-79"/>
                        </a:rPr>
                        <a:t>Physical development </a:t>
                      </a:r>
                      <a:endParaRPr lang="en-US" sz="2000" b="1" dirty="0" smtClean="0">
                        <a:latin typeface="Amatic SC" panose="00000500000000000000" pitchFamily="2" charset="-79"/>
                        <a:cs typeface="Amatic SC" panose="00000500000000000000" pitchFamily="2" charset="-79"/>
                      </a:endParaRPr>
                    </a:p>
                    <a:p>
                      <a:pPr algn="ctr"/>
                      <a:r>
                        <a:rPr lang="en-US" sz="1050" b="1" dirty="0" smtClean="0">
                          <a:latin typeface="Amatic SC" panose="00000500000000000000" pitchFamily="2" charset="-79"/>
                          <a:cs typeface="Amatic SC" panose="00000500000000000000" pitchFamily="2" charset="-79"/>
                        </a:rPr>
                        <a:t>Weekly</a:t>
                      </a:r>
                      <a:r>
                        <a:rPr lang="en-US" sz="1050" b="1" baseline="0" dirty="0" smtClean="0">
                          <a:latin typeface="Amatic SC" panose="00000500000000000000" pitchFamily="2" charset="-79"/>
                          <a:cs typeface="Amatic SC" panose="00000500000000000000" pitchFamily="2" charset="-79"/>
                        </a:rPr>
                        <a:t> PE Sessions using </a:t>
                      </a:r>
                      <a:r>
                        <a:rPr lang="en-US" sz="1050" b="1" baseline="0" dirty="0" err="1" smtClean="0">
                          <a:latin typeface="Amatic SC" panose="00000500000000000000" pitchFamily="2" charset="-79"/>
                          <a:cs typeface="Amatic SC" panose="00000500000000000000" pitchFamily="2" charset="-79"/>
                        </a:rPr>
                        <a:t>Twinkl</a:t>
                      </a:r>
                      <a:r>
                        <a:rPr lang="en-US" sz="1050" b="1" baseline="0" dirty="0" smtClean="0">
                          <a:latin typeface="Amatic SC" panose="00000500000000000000" pitchFamily="2" charset="-79"/>
                          <a:cs typeface="Amatic SC" panose="00000500000000000000" pitchFamily="2" charset="-79"/>
                        </a:rPr>
                        <a:t> Planning that creates foundations for Ks1 in line with the whole-school wider curriculum</a:t>
                      </a:r>
                      <a:endParaRPr lang="en-US" sz="7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l"/>
                      <a:endParaRPr lang="en-US" sz="1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1565012">
                <a:tc>
                  <a:txBody>
                    <a:bodyPr/>
                    <a:lstStyle/>
                    <a:p>
                      <a:pPr algn="ctr"/>
                      <a:r>
                        <a:rPr lang="en-US" sz="2000" b="0" dirty="0">
                          <a:latin typeface="Amatic SC" panose="00000500000000000000" pitchFamily="2" charset="-79"/>
                          <a:cs typeface="Amatic SC" panose="00000500000000000000" pitchFamily="2" charset="-79"/>
                        </a:rPr>
                        <a:t>Fine motor </a:t>
                      </a:r>
                      <a:endParaRPr lang="en-US" sz="2000" b="0" dirty="0" smtClean="0">
                        <a:latin typeface="Amatic SC" panose="00000500000000000000" pitchFamily="2" charset="-79"/>
                        <a:cs typeface="Amatic SC" panose="00000500000000000000" pitchFamily="2" charset="-79"/>
                      </a:endParaRPr>
                    </a:p>
                    <a:p>
                      <a:pPr algn="ctr"/>
                      <a:r>
                        <a:rPr lang="en-US" sz="1400" b="1" dirty="0" smtClean="0">
                          <a:latin typeface="Amatic SC" panose="00000500000000000000" pitchFamily="2" charset="-79"/>
                          <a:cs typeface="Amatic SC" panose="00000500000000000000" pitchFamily="2" charset="-79"/>
                        </a:rPr>
                        <a:t>Planned Opportunities</a:t>
                      </a:r>
                      <a:r>
                        <a:rPr lang="en-US" sz="1400" b="1" baseline="0" dirty="0" smtClean="0">
                          <a:latin typeface="Amatic SC" panose="00000500000000000000" pitchFamily="2" charset="-79"/>
                          <a:cs typeface="Amatic SC" panose="00000500000000000000" pitchFamily="2" charset="-79"/>
                        </a:rPr>
                        <a:t> to develop PSED skills throughout the year include</a:t>
                      </a:r>
                      <a:endParaRPr lang="en-GB" sz="1400" b="0" dirty="0">
                        <a:latin typeface="Amatic SC" panose="00000500000000000000" pitchFamily="2" charset="-79"/>
                        <a:cs typeface="Amatic SC" panose="00000500000000000000" pitchFamily="2" charset="-79"/>
                      </a:endParaRPr>
                    </a:p>
                    <a:p>
                      <a:pPr algn="ctr"/>
                      <a:r>
                        <a:rPr lang="en-US" sz="1050" b="0" dirty="0" smtClean="0">
                          <a:latin typeface="Amatic SC" panose="00000500000000000000" pitchFamily="2" charset="-79"/>
                          <a:cs typeface="Amatic SC" panose="00000500000000000000" pitchFamily="2" charset="-79"/>
                        </a:rPr>
                        <a:t>(opportunities</a:t>
                      </a:r>
                      <a:r>
                        <a:rPr lang="en-US" sz="1050" b="0" baseline="0" dirty="0" smtClean="0">
                          <a:latin typeface="Amatic SC" panose="00000500000000000000" pitchFamily="2" charset="-79"/>
                          <a:cs typeface="Amatic SC" panose="00000500000000000000" pitchFamily="2" charset="-79"/>
                        </a:rPr>
                        <a:t> to practice these daily)</a:t>
                      </a:r>
                      <a:endParaRPr lang="en-US" sz="105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900" b="1" dirty="0" smtClean="0">
                          <a:solidFill>
                            <a:schemeClr val="tx1"/>
                          </a:solidFill>
                          <a:latin typeface="+mn-lt"/>
                          <a:cs typeface="Amatic SC" panose="00000500000000000000" pitchFamily="2" charset="-79"/>
                        </a:rPr>
                        <a:t>Daily Dough disco</a:t>
                      </a:r>
                    </a:p>
                    <a:p>
                      <a:pPr algn="ctr"/>
                      <a:r>
                        <a:rPr lang="en-GB" sz="900" b="1" dirty="0" smtClean="0">
                          <a:solidFill>
                            <a:schemeClr val="tx1"/>
                          </a:solidFill>
                          <a:latin typeface="+mn-lt"/>
                          <a:cs typeface="Amatic SC" panose="00000500000000000000" pitchFamily="2" charset="-79"/>
                        </a:rPr>
                        <a:t>Daily</a:t>
                      </a:r>
                      <a:r>
                        <a:rPr lang="en-GB" sz="900" b="1" baseline="0" dirty="0" smtClean="0">
                          <a:solidFill>
                            <a:schemeClr val="tx1"/>
                          </a:solidFill>
                          <a:latin typeface="+mn-lt"/>
                          <a:cs typeface="Amatic SC" panose="00000500000000000000" pitchFamily="2" charset="-79"/>
                        </a:rPr>
                        <a:t> ‘Squiggle Club’ Letter Join finger strength and patterns activities</a:t>
                      </a:r>
                    </a:p>
                    <a:p>
                      <a:pPr algn="ctr"/>
                      <a:endParaRPr lang="en-GB"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Funky</a:t>
                      </a:r>
                      <a:r>
                        <a:rPr lang="en-US" sz="800" baseline="0" dirty="0" smtClean="0">
                          <a:solidFill>
                            <a:schemeClr val="tx1"/>
                          </a:solidFill>
                          <a:latin typeface="+mn-lt"/>
                          <a:cs typeface="Amatic SC" panose="00000500000000000000" pitchFamily="2" charset="-79"/>
                        </a:rPr>
                        <a:t> finger morning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Threading, cutting, weaving, playdough, Fine Motor activities. </a:t>
                      </a:r>
                    </a:p>
                    <a:p>
                      <a:pPr algn="ctr"/>
                      <a:r>
                        <a:rPr lang="en-US" sz="800" dirty="0" smtClean="0">
                          <a:solidFill>
                            <a:schemeClr val="tx1"/>
                          </a:solidFill>
                        </a:rPr>
                        <a:t>Begin to form letters correctly Handle tools, objects, construction and malleable materials with increasing control</a:t>
                      </a:r>
                    </a:p>
                    <a:p>
                      <a:pPr algn="ctr"/>
                      <a:r>
                        <a:rPr lang="en-US" sz="800" dirty="0" smtClean="0"/>
                        <a:t>Encourage children to draw freely.</a:t>
                      </a:r>
                    </a:p>
                    <a:p>
                      <a:pPr algn="ctr"/>
                      <a:r>
                        <a:rPr lang="en-US" sz="800" b="0" i="0" kern="1200" dirty="0" smtClean="0">
                          <a:solidFill>
                            <a:schemeClr val="dk1"/>
                          </a:solidFill>
                          <a:effectLst/>
                          <a:latin typeface="+mn-lt"/>
                          <a:ea typeface="+mn-ea"/>
                          <a:cs typeface="+mn-cs"/>
                        </a:rPr>
                        <a:t>Holding Small Items / </a:t>
                      </a:r>
                    </a:p>
                    <a:p>
                      <a:pPr algn="ctr"/>
                      <a:r>
                        <a:rPr lang="en-US" sz="800" b="0" i="0" kern="1200" dirty="0" smtClean="0">
                          <a:solidFill>
                            <a:schemeClr val="dk1"/>
                          </a:solidFill>
                          <a:effectLst/>
                          <a:latin typeface="+mn-lt"/>
                          <a:ea typeface="+mn-ea"/>
                          <a:cs typeface="+mn-cs"/>
                        </a:rPr>
                        <a:t>Button Clothing / </a:t>
                      </a:r>
                    </a:p>
                    <a:p>
                      <a:pPr algn="ctr"/>
                      <a:r>
                        <a:rPr lang="en-US" sz="800" b="0" i="0" kern="1200" dirty="0" smtClean="0">
                          <a:solidFill>
                            <a:schemeClr val="dk1"/>
                          </a:solidFill>
                          <a:effectLst/>
                          <a:latin typeface="+mn-lt"/>
                          <a:ea typeface="+mn-ea"/>
                          <a:cs typeface="+mn-cs"/>
                        </a:rPr>
                        <a:t>Cutting with Scissors</a:t>
                      </a: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mn-lt"/>
                          <a:cs typeface="Amatic SC" panose="00000500000000000000" pitchFamily="2" charset="-79"/>
                        </a:rPr>
                        <a:t>Letter Join: Daily letter formation and finger strength activities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Funky</a:t>
                      </a:r>
                      <a:r>
                        <a:rPr lang="en-US" sz="800" baseline="0" dirty="0" smtClean="0">
                          <a:solidFill>
                            <a:schemeClr val="tx1"/>
                          </a:solidFill>
                          <a:latin typeface="+mn-lt"/>
                          <a:cs typeface="Amatic SC" panose="00000500000000000000" pitchFamily="2" charset="-79"/>
                        </a:rPr>
                        <a:t> finger morning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Threading</a:t>
                      </a:r>
                      <a:r>
                        <a:rPr lang="en-US" sz="800" dirty="0">
                          <a:solidFill>
                            <a:schemeClr val="tx1"/>
                          </a:solidFill>
                          <a:latin typeface="+mn-lt"/>
                          <a:cs typeface="Amatic SC" panose="00000500000000000000" pitchFamily="2" charset="-79"/>
                        </a:rPr>
                        <a:t>,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r>
                        <a:rPr lang="en-US" sz="800" dirty="0" smtClean="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baseline="0" dirty="0" smtClean="0">
                          <a:solidFill>
                            <a:schemeClr val="dk1"/>
                          </a:solidFill>
                          <a:effectLst/>
                          <a:latin typeface="+mn-lt"/>
                          <a:ea typeface="+mn-ea"/>
                          <a:cs typeface="+mn-cs"/>
                        </a:rPr>
                        <a:t>Using </a:t>
                      </a:r>
                      <a:r>
                        <a:rPr lang="en-US" sz="800" b="0" i="0" kern="1200" baseline="0" dirty="0" err="1" smtClean="0">
                          <a:solidFill>
                            <a:schemeClr val="dk1"/>
                          </a:solidFill>
                          <a:effectLst/>
                          <a:latin typeface="+mn-lt"/>
                          <a:ea typeface="+mn-ea"/>
                          <a:cs typeface="+mn-cs"/>
                        </a:rPr>
                        <a:t>cuterly</a:t>
                      </a:r>
                      <a:r>
                        <a:rPr lang="en-US" sz="800" b="0" i="0" kern="1200" baseline="0" dirty="0" smtClean="0">
                          <a:solidFill>
                            <a:schemeClr val="dk1"/>
                          </a:solidFill>
                          <a:effectLst/>
                          <a:latin typeface="+mn-lt"/>
                          <a:ea typeface="+mn-ea"/>
                          <a:cs typeface="+mn-cs"/>
                        </a:rPr>
                        <a:t> for cooking skills</a:t>
                      </a:r>
                      <a:endParaRPr lang="en-US" sz="800" dirty="0"/>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kern="1200" dirty="0" smtClean="0">
                          <a:solidFill>
                            <a:schemeClr val="dk1"/>
                          </a:solidFill>
                          <a:effectLst/>
                          <a:latin typeface="+mn-lt"/>
                          <a:ea typeface="+mn-ea"/>
                          <a:cs typeface="+mn-cs"/>
                        </a:rPr>
                        <a:t>Letter</a:t>
                      </a:r>
                      <a:r>
                        <a:rPr lang="en-US" sz="900" b="1" i="0" kern="1200" baseline="0" dirty="0" smtClean="0">
                          <a:solidFill>
                            <a:schemeClr val="dk1"/>
                          </a:solidFill>
                          <a:effectLst/>
                          <a:latin typeface="+mn-lt"/>
                          <a:ea typeface="+mn-ea"/>
                          <a:cs typeface="+mn-cs"/>
                        </a:rPr>
                        <a:t> join Cursive writing plans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baseline="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baseline="0" dirty="0" smtClean="0">
                          <a:solidFill>
                            <a:schemeClr val="dk1"/>
                          </a:solidFill>
                          <a:effectLst/>
                          <a:latin typeface="+mn-lt"/>
                          <a:ea typeface="+mn-ea"/>
                          <a:cs typeface="+mn-cs"/>
                        </a:rPr>
                        <a:t>Playdough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baseline="0" dirty="0" smtClean="0">
                          <a:solidFill>
                            <a:schemeClr val="dk1"/>
                          </a:solidFill>
                          <a:effectLst/>
                          <a:latin typeface="+mn-lt"/>
                          <a:ea typeface="+mn-ea"/>
                          <a:cs typeface="+mn-cs"/>
                        </a:rPr>
                        <a:t>Small part play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baseline="0" dirty="0" smtClean="0">
                          <a:solidFill>
                            <a:schemeClr val="dk1"/>
                          </a:solidFill>
                          <a:effectLst/>
                          <a:latin typeface="+mn-lt"/>
                          <a:ea typeface="+mn-ea"/>
                          <a:cs typeface="+mn-cs"/>
                        </a:rPr>
                        <a:t>Collage/ art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baseline="0" dirty="0" smtClean="0">
                          <a:solidFill>
                            <a:schemeClr val="dk1"/>
                          </a:solidFill>
                          <a:effectLst/>
                          <a:latin typeface="+mn-lt"/>
                          <a:ea typeface="+mn-ea"/>
                          <a:cs typeface="+mn-cs"/>
                        </a:rPr>
                        <a:t>Sewing/using tools effectively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1646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smtClean="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matic SC" panose="00000500000000000000" pitchFamily="2" charset="-79"/>
                          <a:cs typeface="Amatic SC" panose="00000500000000000000" pitchFamily="2" charset="-79"/>
                        </a:rPr>
                        <a:t>Planned Opportunities</a:t>
                      </a:r>
                      <a:r>
                        <a:rPr lang="en-US" sz="1200" b="1" baseline="0" dirty="0" smtClean="0">
                          <a:latin typeface="Amatic SC" panose="00000500000000000000" pitchFamily="2" charset="-79"/>
                          <a:cs typeface="Amatic SC" panose="00000500000000000000" pitchFamily="2" charset="-79"/>
                        </a:rPr>
                        <a:t> to develop PSED skills throughout the year include</a:t>
                      </a:r>
                      <a:r>
                        <a:rPr lang="en-US" sz="2000" b="1" baseline="0" dirty="0" smtClean="0">
                          <a:latin typeface="Amatic SC" panose="00000500000000000000" pitchFamily="2" charset="-79"/>
                          <a:cs typeface="Amatic SC" panose="00000500000000000000" pitchFamily="2" charset="-79"/>
                        </a:rPr>
                        <a:t>: </a:t>
                      </a:r>
                      <a:endParaRPr lang="en-US" sz="20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endParaRPr lang="en-US" sz="800" dirty="0" smtClean="0">
                        <a:solidFill>
                          <a:schemeClr val="tx1"/>
                        </a:solidFill>
                        <a:latin typeface="+mn-lt"/>
                        <a:cs typeface="Amatic SC" panose="00000500000000000000" pitchFamily="2" charset="-79"/>
                      </a:endParaRPr>
                    </a:p>
                    <a:p>
                      <a:pPr algn="ctr"/>
                      <a:r>
                        <a:rPr lang="en-US" sz="900" b="1" dirty="0" smtClean="0">
                          <a:solidFill>
                            <a:schemeClr val="tx1"/>
                          </a:solidFill>
                          <a:latin typeface="+mn-lt"/>
                          <a:cs typeface="Amatic SC" panose="00000500000000000000" pitchFamily="2" charset="-79"/>
                        </a:rPr>
                        <a:t>Letter</a:t>
                      </a:r>
                      <a:r>
                        <a:rPr lang="en-US" sz="900" b="1" baseline="0" dirty="0" smtClean="0">
                          <a:solidFill>
                            <a:schemeClr val="tx1"/>
                          </a:solidFill>
                          <a:latin typeface="+mn-lt"/>
                          <a:cs typeface="Amatic SC" panose="00000500000000000000" pitchFamily="2" charset="-79"/>
                        </a:rPr>
                        <a:t> Join gross motor Skill development plans</a:t>
                      </a:r>
                      <a:endParaRPr lang="en-US" sz="900" b="1"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Dance</a:t>
                      </a: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smtClean="0">
                          <a:solidFill>
                            <a:schemeClr val="tx1"/>
                          </a:solidFill>
                        </a:rPr>
                        <a:t>Forest School Sessions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 blocks and</a:t>
                      </a:r>
                      <a:r>
                        <a:rPr lang="en-US" sz="800" baseline="0" dirty="0" smtClean="0">
                          <a:solidFill>
                            <a:schemeClr val="tx1"/>
                          </a:solidFill>
                          <a:latin typeface="+mn-lt"/>
                          <a:cs typeface="Amatic SC" panose="00000500000000000000" pitchFamily="2" charset="-79"/>
                        </a:rPr>
                        <a:t> </a:t>
                      </a:r>
                      <a:r>
                        <a:rPr lang="en-US" sz="800" baseline="0" dirty="0" err="1" smtClean="0">
                          <a:solidFill>
                            <a:schemeClr val="tx1"/>
                          </a:solidFill>
                          <a:latin typeface="+mn-lt"/>
                          <a:cs typeface="Amatic SC" panose="00000500000000000000" pitchFamily="2" charset="-79"/>
                        </a:rPr>
                        <a:t>tyres</a:t>
                      </a:r>
                      <a:r>
                        <a:rPr lang="en-US" sz="800" baseline="0" dirty="0" smtClean="0">
                          <a:solidFill>
                            <a:schemeClr val="tx1"/>
                          </a:solidFill>
                          <a:latin typeface="+mn-lt"/>
                          <a:cs typeface="Amatic SC" panose="00000500000000000000" pitchFamily="2" charset="-79"/>
                        </a:rPr>
                        <a:t> for creating balancing equipment</a:t>
                      </a: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Remember</a:t>
                      </a:r>
                      <a:r>
                        <a:rPr lang="en-US" sz="800" baseline="0" dirty="0" smtClean="0">
                          <a:solidFill>
                            <a:schemeClr val="tx1"/>
                          </a:solidFill>
                          <a:latin typeface="+mn-lt"/>
                          <a:cs typeface="Amatic SC" panose="00000500000000000000" pitchFamily="2" charset="-79"/>
                        </a:rPr>
                        <a:t> and copy motions in time to music (Nativity dances)</a:t>
                      </a: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mn-lt"/>
                          <a:cs typeface="Amatic SC" panose="00000500000000000000" pitchFamily="2" charset="-79"/>
                        </a:rPr>
                        <a:t>Letter</a:t>
                      </a:r>
                      <a:r>
                        <a:rPr lang="en-US" sz="900" b="1" baseline="0" dirty="0" smtClean="0">
                          <a:solidFill>
                            <a:schemeClr val="tx1"/>
                          </a:solidFill>
                          <a:latin typeface="+mn-lt"/>
                          <a:cs typeface="Amatic SC" panose="00000500000000000000" pitchFamily="2" charset="-79"/>
                        </a:rPr>
                        <a:t> Join gross motor Skill development plans</a:t>
                      </a:r>
                      <a:endParaRPr lang="en-US" sz="900" b="1" dirty="0" smtClean="0">
                        <a:solidFill>
                          <a:schemeClr val="tx1"/>
                        </a:solidFill>
                        <a:latin typeface="+mn-lt"/>
                        <a:cs typeface="Amatic SC" panose="00000500000000000000" pitchFamily="2" charset="-79"/>
                      </a:endParaRPr>
                    </a:p>
                    <a:p>
                      <a:pPr algn="ctr"/>
                      <a:endParaRPr lang="en-US" sz="9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Ball </a:t>
                      </a:r>
                      <a:r>
                        <a:rPr lang="en-US" sz="800" dirty="0">
                          <a:solidFill>
                            <a:schemeClr val="tx1"/>
                          </a:solidFill>
                          <a:latin typeface="+mn-lt"/>
                          <a:cs typeface="Amatic SC" panose="00000500000000000000" pitchFamily="2" charset="-79"/>
                        </a:rPr>
                        <a:t>skills- aiming, dribbling, pushing, throwing &amp; catching, patting, or kicking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Gymnastics </a:t>
                      </a:r>
                      <a:r>
                        <a:rPr lang="en-US" sz="800" dirty="0">
                          <a:solidFill>
                            <a:schemeClr val="tx1"/>
                          </a:solidFill>
                          <a:latin typeface="+mn-lt"/>
                          <a:cs typeface="Amatic SC" panose="00000500000000000000" pitchFamily="2" charset="-79"/>
                        </a:rPr>
                        <a:t>./ Balance </a:t>
                      </a:r>
                      <a:endParaRPr lang="en-US" sz="80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Navigating</a:t>
                      </a:r>
                      <a:r>
                        <a:rPr lang="en-US" sz="800" baseline="0" dirty="0" smtClean="0">
                          <a:solidFill>
                            <a:schemeClr val="tx1"/>
                          </a:solidFill>
                          <a:latin typeface="+mn-lt"/>
                          <a:cs typeface="Amatic SC" panose="00000500000000000000" pitchFamily="2" charset="-79"/>
                        </a:rPr>
                        <a:t> the Forest School environment safely </a:t>
                      </a:r>
                      <a:endParaRPr lang="en-US" sz="800" dirty="0" smtClean="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Balance- children moving with confidence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900" b="1" dirty="0" smtClean="0">
                          <a:solidFill>
                            <a:schemeClr val="tx1"/>
                          </a:solidFill>
                          <a:latin typeface="+mn-lt"/>
                          <a:cs typeface="Amatic SC" panose="00000500000000000000" pitchFamily="2" charset="-79"/>
                        </a:rPr>
                        <a:t>Go Noodle Gross motor guided</a:t>
                      </a:r>
                      <a:r>
                        <a:rPr lang="en-US" sz="900" b="1" baseline="0" dirty="0" smtClean="0">
                          <a:solidFill>
                            <a:schemeClr val="tx1"/>
                          </a:solidFill>
                          <a:latin typeface="+mn-lt"/>
                          <a:cs typeface="Amatic SC" panose="00000500000000000000" pitchFamily="2" charset="-79"/>
                        </a:rPr>
                        <a:t> dance/strength building activities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mn-lt"/>
                          <a:cs typeface="Amatic SC" panose="00000500000000000000" pitchFamily="2" charset="-79"/>
                        </a:rPr>
                        <a:t>Letter</a:t>
                      </a:r>
                      <a:r>
                        <a:rPr lang="en-US" sz="900" b="1" baseline="0" dirty="0" smtClean="0">
                          <a:solidFill>
                            <a:schemeClr val="tx1"/>
                          </a:solidFill>
                          <a:latin typeface="+mn-lt"/>
                          <a:cs typeface="Amatic SC" panose="00000500000000000000" pitchFamily="2" charset="-79"/>
                        </a:rPr>
                        <a:t> Join gross motor Skill development plans</a:t>
                      </a:r>
                      <a:endParaRPr lang="en-US" sz="900" b="1"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Obstacle activities</a:t>
                      </a:r>
                    </a:p>
                    <a:p>
                      <a:pPr algn="ctr"/>
                      <a:r>
                        <a:rPr lang="en-US" sz="800" dirty="0" smtClean="0">
                          <a:solidFill>
                            <a:schemeClr val="tx1"/>
                          </a:solidFill>
                          <a:latin typeface="+mn-lt"/>
                          <a:cs typeface="Amatic SC" panose="00000500000000000000" pitchFamily="2" charset="-79"/>
                        </a:rPr>
                        <a:t>Swimming</a:t>
                      </a: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31530611"/>
                  </a:ext>
                </a:extLst>
              </a:tr>
              <a:tr h="744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Development</a:t>
                      </a:r>
                      <a:r>
                        <a:rPr lang="en-US" sz="1800" b="1" baseline="0" dirty="0" smtClean="0">
                          <a:latin typeface="Amatic SC" panose="00000500000000000000" pitchFamily="2" charset="-79"/>
                          <a:cs typeface="Amatic SC" panose="00000500000000000000" pitchFamily="2" charset="-79"/>
                        </a:rPr>
                        <a:t> Matters and ELG checkpoints:</a:t>
                      </a:r>
                      <a:endParaRPr lang="en-US" sz="18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1200" baseline="0" dirty="0" smtClean="0">
                          <a:solidFill>
                            <a:schemeClr val="bg1">
                              <a:lumMod val="50000"/>
                            </a:schemeClr>
                          </a:solidFill>
                          <a:effectLst/>
                          <a:latin typeface="+mn-lt"/>
                          <a:ea typeface="+mn-ea"/>
                          <a:cs typeface="+mn-cs"/>
                        </a:rPr>
                        <a:t>Development Matters 3-4</a:t>
                      </a: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baseline="0" dirty="0" smtClean="0">
                          <a:solidFill>
                            <a:schemeClr val="bg1">
                              <a:lumMod val="50000"/>
                            </a:schemeClr>
                          </a:solidFill>
                          <a:effectLst/>
                          <a:latin typeface="+mn-lt"/>
                          <a:ea typeface="+mn-ea"/>
                          <a:cs typeface="+mn-cs"/>
                        </a:rPr>
                        <a:t>Development Matters Children in reception</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baseline="0" dirty="0" smtClean="0">
                          <a:solidFill>
                            <a:schemeClr val="bg1">
                              <a:lumMod val="50000"/>
                            </a:schemeClr>
                          </a:solidFill>
                          <a:effectLst/>
                          <a:latin typeface="+mn-lt"/>
                          <a:ea typeface="+mn-ea"/>
                          <a:cs typeface="+mn-cs"/>
                        </a:rPr>
                        <a:t>ELGS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702542804"/>
                  </a:ext>
                </a:extLst>
              </a:tr>
            </a:tbl>
          </a:graphicData>
        </a:graphic>
      </p:graphicFrame>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69354" y="79158"/>
            <a:ext cx="557093" cy="557093"/>
          </a:xfrm>
          <a:prstGeom prst="rect">
            <a:avLst/>
          </a:prstGeom>
        </p:spPr>
      </p:pic>
      <p:pic>
        <p:nvPicPr>
          <p:cNvPr id="5" name="Picture 4"/>
          <p:cNvPicPr/>
          <p:nvPr/>
        </p:nvPicPr>
        <p:blipFill rotWithShape="1">
          <a:blip r:embed="rId4"/>
          <a:srcRect l="25197" t="40869" r="65378" b="51239"/>
          <a:stretch/>
        </p:blipFill>
        <p:spPr bwMode="auto">
          <a:xfrm>
            <a:off x="3798688" y="1622159"/>
            <a:ext cx="1655464" cy="60296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25197" t="56603" r="65378" b="35565"/>
          <a:stretch/>
        </p:blipFill>
        <p:spPr bwMode="auto">
          <a:xfrm>
            <a:off x="5577872" y="1622159"/>
            <a:ext cx="1522617" cy="602964"/>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269" t="31888" r="65653" b="60663"/>
          <a:stretch/>
        </p:blipFill>
        <p:spPr bwMode="auto">
          <a:xfrm>
            <a:off x="2092340" y="1596473"/>
            <a:ext cx="1362075" cy="62865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a:srcRect l="25269" t="48037" r="65653" b="43506"/>
          <a:stretch/>
        </p:blipFill>
        <p:spPr bwMode="auto">
          <a:xfrm>
            <a:off x="7424201" y="1649041"/>
            <a:ext cx="1361440" cy="59697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srcRect l="25269" t="64417" r="65653" b="27337"/>
          <a:stretch/>
        </p:blipFill>
        <p:spPr bwMode="auto">
          <a:xfrm>
            <a:off x="9109354" y="1563453"/>
            <a:ext cx="1360805" cy="69469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25269" t="72778" r="65653" b="18977"/>
          <a:stretch/>
        </p:blipFill>
        <p:spPr bwMode="auto">
          <a:xfrm>
            <a:off x="10702763" y="1563453"/>
            <a:ext cx="1360805" cy="694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0966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50670355"/>
              </p:ext>
            </p:extLst>
          </p:nvPr>
        </p:nvGraphicFramePr>
        <p:xfrm>
          <a:off x="231033" y="513984"/>
          <a:ext cx="11459364" cy="584776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67104">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97054">
                <a:tc>
                  <a:txBody>
                    <a:bodyPr/>
                    <a:lstStyle/>
                    <a:p>
                      <a:pPr algn="ct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smtClean="0">
                          <a:latin typeface="Amatic SC" panose="00000500000000000000" pitchFamily="2" charset="-79"/>
                          <a:cs typeface="Amatic SC" panose="00000500000000000000" pitchFamily="2" charset="-79"/>
                        </a:rPr>
                        <a:t>All about me</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latin typeface="Amatic SC" panose="00000500000000000000" pitchFamily="2" charset="-79"/>
                          <a:cs typeface="Amatic SC" panose="00000500000000000000" pitchFamily="2" charset="-79"/>
                        </a:rPr>
                        <a:t>celebrations</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latin typeface="Amatic SC" panose="00000500000000000000" pitchFamily="2" charset="-79"/>
                          <a:cs typeface="Amatic SC" panose="00000500000000000000" pitchFamily="2" charset="-79"/>
                        </a:rPr>
                        <a:t>Once</a:t>
                      </a:r>
                      <a:r>
                        <a:rPr lang="en-US" sz="800" baseline="0" dirty="0" smtClean="0">
                          <a:latin typeface="Amatic SC" panose="00000500000000000000" pitchFamily="2" charset="-79"/>
                          <a:cs typeface="Amatic SC" panose="00000500000000000000" pitchFamily="2" charset="-79"/>
                        </a:rPr>
                        <a:t> upon a time</a:t>
                      </a:r>
                    </a:p>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latin typeface="Amatic SC" panose="00000500000000000000" pitchFamily="2" charset="-79"/>
                          <a:cs typeface="Amatic SC" panose="00000500000000000000" pitchFamily="2" charset="-79"/>
                        </a:rPr>
                        <a:t>growing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smtClean="0">
                          <a:latin typeface="Amatic SC" panose="00000500000000000000" pitchFamily="2" charset="-79"/>
                          <a:cs typeface="Amatic SC" panose="00000500000000000000" pitchFamily="2" charset="-79"/>
                        </a:rPr>
                        <a:t>discoverers</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latin typeface="Amatic SC" panose="00000500000000000000" pitchFamily="2" charset="-79"/>
                          <a:cs typeface="Amatic SC" panose="00000500000000000000" pitchFamily="2" charset="-79"/>
                        </a:rPr>
                        <a:t>All creatures great and small</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68106">
                <a:tc>
                  <a:txBody>
                    <a:bodyPr/>
                    <a:lstStyle/>
                    <a:p>
                      <a:pPr algn="ctr"/>
                      <a:r>
                        <a:rPr lang="en-US" sz="3200" b="0" dirty="0" err="1" smtClean="0">
                          <a:latin typeface="Amatic SC" panose="00000500000000000000" pitchFamily="2" charset="-79"/>
                          <a:cs typeface="Amatic SC" panose="00000500000000000000" pitchFamily="2" charset="-79"/>
                        </a:rPr>
                        <a:t>Maths</a:t>
                      </a:r>
                      <a:endParaRPr lang="en-US" sz="3200" b="0" dirty="0" smtClean="0">
                        <a:latin typeface="Amatic SC" panose="00000500000000000000" pitchFamily="2" charset="-79"/>
                        <a:cs typeface="Amatic SC" panose="00000500000000000000" pitchFamily="2" charset="-79"/>
                      </a:endParaRPr>
                    </a:p>
                    <a:p>
                      <a:pPr algn="ctr"/>
                      <a:endParaRPr lang="en-US" sz="3200" b="0"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2068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matic SC" panose="00000500000000000000" pitchFamily="2" charset="-79"/>
                          <a:cs typeface="Amatic SC" panose="00000500000000000000" pitchFamily="2" charset="-79"/>
                        </a:rPr>
                        <a:t>Mathematical</a:t>
                      </a:r>
                      <a:r>
                        <a:rPr lang="en-US" sz="1200" b="1" baseline="0" dirty="0" smtClean="0">
                          <a:latin typeface="Amatic SC" panose="00000500000000000000" pitchFamily="2" charset="-79"/>
                          <a:cs typeface="Amatic SC" panose="00000500000000000000" pitchFamily="2" charset="-79"/>
                        </a:rPr>
                        <a:t> development throughout the year is planned using the </a:t>
                      </a:r>
                      <a:r>
                        <a:rPr lang="en-US" sz="1200" b="1" baseline="0" dirty="0" err="1" smtClean="0">
                          <a:latin typeface="Amatic SC" panose="00000500000000000000" pitchFamily="2" charset="-79"/>
                          <a:cs typeface="Amatic SC" panose="00000500000000000000" pitchFamily="2" charset="-79"/>
                        </a:rPr>
                        <a:t>Whiterose</a:t>
                      </a:r>
                      <a:r>
                        <a:rPr lang="en-US" sz="1200" b="1" baseline="0" dirty="0" smtClean="0">
                          <a:latin typeface="Amatic SC" panose="00000500000000000000" pitchFamily="2" charset="-79"/>
                          <a:cs typeface="Amatic SC" panose="00000500000000000000" pitchFamily="2" charset="-79"/>
                        </a:rPr>
                        <a:t> SOL and enhancements from the NCETM</a:t>
                      </a:r>
                      <a:endParaRPr lang="en-US" sz="1200" b="1" dirty="0" smtClean="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endParaRPr lang="en-GB" sz="10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sz="10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sz="900" b="0" i="0" u="none" strike="noStrike"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374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Development</a:t>
                      </a:r>
                      <a:r>
                        <a:rPr lang="en-US" sz="1800" b="1" baseline="0" dirty="0" smtClean="0">
                          <a:latin typeface="Amatic SC" panose="00000500000000000000" pitchFamily="2" charset="-79"/>
                          <a:cs typeface="Amatic SC" panose="00000500000000000000" pitchFamily="2" charset="-79"/>
                        </a:rPr>
                        <a:t> Matters and ELG checkpoints:</a:t>
                      </a:r>
                      <a:endParaRPr lang="en-US" sz="1800" b="1" dirty="0" smtClean="0">
                        <a:latin typeface="Amatic SC" panose="00000500000000000000" pitchFamily="2" charset="-79"/>
                        <a:cs typeface="Amatic SC" panose="00000500000000000000" pitchFamily="2" charset="-79"/>
                      </a:endParaRP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859329"/>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pic>
        <p:nvPicPr>
          <p:cNvPr id="2" name="Picture 1"/>
          <p:cNvPicPr>
            <a:picLocks noChangeAspect="1"/>
          </p:cNvPicPr>
          <p:nvPr/>
        </p:nvPicPr>
        <p:blipFill>
          <a:blip r:embed="rId4"/>
          <a:stretch>
            <a:fillRect/>
          </a:stretch>
        </p:blipFill>
        <p:spPr>
          <a:xfrm>
            <a:off x="2052468" y="2566986"/>
            <a:ext cx="2948696" cy="804864"/>
          </a:xfrm>
          <a:prstGeom prst="rect">
            <a:avLst/>
          </a:prstGeom>
        </p:spPr>
      </p:pic>
      <p:pic>
        <p:nvPicPr>
          <p:cNvPr id="5" name="Picture 4"/>
          <p:cNvPicPr>
            <a:picLocks noChangeAspect="1"/>
          </p:cNvPicPr>
          <p:nvPr/>
        </p:nvPicPr>
        <p:blipFill>
          <a:blip r:embed="rId5"/>
          <a:stretch>
            <a:fillRect/>
          </a:stretch>
        </p:blipFill>
        <p:spPr>
          <a:xfrm>
            <a:off x="5186362" y="2581343"/>
            <a:ext cx="3071813" cy="790507"/>
          </a:xfrm>
          <a:prstGeom prst="rect">
            <a:avLst/>
          </a:prstGeom>
        </p:spPr>
      </p:pic>
      <p:pic>
        <p:nvPicPr>
          <p:cNvPr id="6" name="Picture 5"/>
          <p:cNvPicPr>
            <a:picLocks noChangeAspect="1"/>
          </p:cNvPicPr>
          <p:nvPr/>
        </p:nvPicPr>
        <p:blipFill>
          <a:blip r:embed="rId6"/>
          <a:stretch>
            <a:fillRect/>
          </a:stretch>
        </p:blipFill>
        <p:spPr>
          <a:xfrm>
            <a:off x="8469336" y="2595699"/>
            <a:ext cx="3103539" cy="776151"/>
          </a:xfrm>
          <a:prstGeom prst="rect">
            <a:avLst/>
          </a:prstGeom>
        </p:spPr>
      </p:pic>
      <p:pic>
        <p:nvPicPr>
          <p:cNvPr id="7" name="Picture 6"/>
          <p:cNvPicPr>
            <a:picLocks noChangeAspect="1"/>
          </p:cNvPicPr>
          <p:nvPr/>
        </p:nvPicPr>
        <p:blipFill>
          <a:blip r:embed="rId7"/>
          <a:stretch>
            <a:fillRect/>
          </a:stretch>
        </p:blipFill>
        <p:spPr>
          <a:xfrm>
            <a:off x="2291979" y="3457575"/>
            <a:ext cx="2469674" cy="856963"/>
          </a:xfrm>
          <a:prstGeom prst="rect">
            <a:avLst/>
          </a:prstGeom>
        </p:spPr>
      </p:pic>
      <p:pic>
        <p:nvPicPr>
          <p:cNvPr id="9" name="Picture 8"/>
          <p:cNvPicPr>
            <a:picLocks noChangeAspect="1"/>
          </p:cNvPicPr>
          <p:nvPr/>
        </p:nvPicPr>
        <p:blipFill>
          <a:blip r:embed="rId8"/>
          <a:stretch>
            <a:fillRect/>
          </a:stretch>
        </p:blipFill>
        <p:spPr>
          <a:xfrm>
            <a:off x="5186362" y="3457575"/>
            <a:ext cx="2536147" cy="856963"/>
          </a:xfrm>
          <a:prstGeom prst="rect">
            <a:avLst/>
          </a:prstGeom>
        </p:spPr>
      </p:pic>
      <p:pic>
        <p:nvPicPr>
          <p:cNvPr id="10" name="Picture 9"/>
          <p:cNvPicPr>
            <a:picLocks noChangeAspect="1"/>
          </p:cNvPicPr>
          <p:nvPr/>
        </p:nvPicPr>
        <p:blipFill>
          <a:blip r:embed="rId9"/>
          <a:stretch>
            <a:fillRect/>
          </a:stretch>
        </p:blipFill>
        <p:spPr>
          <a:xfrm>
            <a:off x="2052469" y="4650035"/>
            <a:ext cx="2948696" cy="701965"/>
          </a:xfrm>
          <a:prstGeom prst="rect">
            <a:avLst/>
          </a:prstGeom>
        </p:spPr>
      </p:pic>
      <p:pic>
        <p:nvPicPr>
          <p:cNvPr id="11" name="Picture 10"/>
          <p:cNvPicPr>
            <a:picLocks noChangeAspect="1"/>
          </p:cNvPicPr>
          <p:nvPr/>
        </p:nvPicPr>
        <p:blipFill>
          <a:blip r:embed="rId10"/>
          <a:stretch>
            <a:fillRect/>
          </a:stretch>
        </p:blipFill>
        <p:spPr>
          <a:xfrm>
            <a:off x="2052468" y="5467301"/>
            <a:ext cx="2948696" cy="633461"/>
          </a:xfrm>
          <a:prstGeom prst="rect">
            <a:avLst/>
          </a:prstGeom>
        </p:spPr>
      </p:pic>
      <p:pic>
        <p:nvPicPr>
          <p:cNvPr id="12" name="Picture 11"/>
          <p:cNvPicPr>
            <a:picLocks noChangeAspect="1"/>
          </p:cNvPicPr>
          <p:nvPr/>
        </p:nvPicPr>
        <p:blipFill>
          <a:blip r:embed="rId11"/>
          <a:stretch>
            <a:fillRect/>
          </a:stretch>
        </p:blipFill>
        <p:spPr>
          <a:xfrm>
            <a:off x="5186362" y="4927944"/>
            <a:ext cx="3071813" cy="787210"/>
          </a:xfrm>
          <a:prstGeom prst="rect">
            <a:avLst/>
          </a:prstGeom>
        </p:spPr>
      </p:pic>
      <p:pic>
        <p:nvPicPr>
          <p:cNvPr id="13" name="Picture 12"/>
          <p:cNvPicPr>
            <a:picLocks noChangeAspect="1"/>
          </p:cNvPicPr>
          <p:nvPr/>
        </p:nvPicPr>
        <p:blipFill>
          <a:blip r:embed="rId12"/>
          <a:stretch>
            <a:fillRect/>
          </a:stretch>
        </p:blipFill>
        <p:spPr>
          <a:xfrm>
            <a:off x="8479931" y="4927944"/>
            <a:ext cx="3092944" cy="787210"/>
          </a:xfrm>
          <a:prstGeom prst="rect">
            <a:avLst/>
          </a:prstGeom>
        </p:spPr>
      </p:pic>
    </p:spTree>
    <p:extLst>
      <p:ext uri="{BB962C8B-B14F-4D97-AF65-F5344CB8AC3E}">
        <p14:creationId xmlns:p14="http://schemas.microsoft.com/office/powerpoint/2010/main" val="3500215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BF66219D6DA947A399C432ABD1AF18" ma:contentTypeVersion="12" ma:contentTypeDescription="Create a new document." ma:contentTypeScope="" ma:versionID="743d84c9c28a6d515d343dc7890b65d6">
  <xsd:schema xmlns:xsd="http://www.w3.org/2001/XMLSchema" xmlns:xs="http://www.w3.org/2001/XMLSchema" xmlns:p="http://schemas.microsoft.com/office/2006/metadata/properties" xmlns:ns2="ccf16ad8-de31-4a29-84a2-72c1bbcc1767" xmlns:ns3="c5898bab-54b5-4ccc-8f79-fd445aa0da5b" targetNamespace="http://schemas.microsoft.com/office/2006/metadata/properties" ma:root="true" ma:fieldsID="7b6cf9c920e7b5dcac645ffb7e592913" ns2:_="" ns3:_="">
    <xsd:import namespace="ccf16ad8-de31-4a29-84a2-72c1bbcc1767"/>
    <xsd:import namespace="c5898bab-54b5-4ccc-8f79-fd445aa0da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16ad8-de31-4a29-84a2-72c1bbcc1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d956f21-51eb-4f6a-aa8d-c0e7c29d133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898bab-54b5-4ccc-8f79-fd445aa0da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8d13851-a2ba-44f1-b388-5717e3217848}" ma:internalName="TaxCatchAll" ma:showField="CatchAllData" ma:web="c5898bab-54b5-4ccc-8f79-fd445aa0da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f16ad8-de31-4a29-84a2-72c1bbcc1767">
      <Terms xmlns="http://schemas.microsoft.com/office/infopath/2007/PartnerControls"/>
    </lcf76f155ced4ddcb4097134ff3c332f>
    <TaxCatchAll xmlns="c5898bab-54b5-4ccc-8f79-fd445aa0da5b" xsi:nil="true"/>
  </documentManagement>
</p:properties>
</file>

<file path=customXml/itemProps1.xml><?xml version="1.0" encoding="utf-8"?>
<ds:datastoreItem xmlns:ds="http://schemas.openxmlformats.org/officeDocument/2006/customXml" ds:itemID="{F1AABC8D-99A4-427C-8DFF-617BBBE214F2}"/>
</file>

<file path=customXml/itemProps2.xml><?xml version="1.0" encoding="utf-8"?>
<ds:datastoreItem xmlns:ds="http://schemas.openxmlformats.org/officeDocument/2006/customXml" ds:itemID="{CE399A4F-9967-4E8F-AE55-5B512D8BD662}"/>
</file>

<file path=customXml/itemProps3.xml><?xml version="1.0" encoding="utf-8"?>
<ds:datastoreItem xmlns:ds="http://schemas.openxmlformats.org/officeDocument/2006/customXml" ds:itemID="{B8C9A982-5536-427E-8A83-CE2047EF6EE5}"/>
</file>

<file path=docProps/app.xml><?xml version="1.0" encoding="utf-8"?>
<Properties xmlns="http://schemas.openxmlformats.org/officeDocument/2006/extended-properties" xmlns:vt="http://schemas.openxmlformats.org/officeDocument/2006/docPropsVTypes">
  <TotalTime>6615</TotalTime>
  <Words>4441</Words>
  <Application>Microsoft Office PowerPoint</Application>
  <PresentationFormat>Widescreen</PresentationFormat>
  <Paragraphs>814</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 Light</vt:lpstr>
      <vt:lpstr>Amatic SC</vt:lpstr>
      <vt:lpstr>RM Typerighter old</vt:lpstr>
      <vt:lpstr>Calibri</vt:lpstr>
      <vt:lpstr>Wingdings</vt:lpstr>
      <vt:lpstr>Arial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K Finch</cp:lastModifiedBy>
  <cp:revision>250</cp:revision>
  <cp:lastPrinted>2022-10-13T12:34:08Z</cp:lastPrinted>
  <dcterms:created xsi:type="dcterms:W3CDTF">2021-06-03T07:59:39Z</dcterms:created>
  <dcterms:modified xsi:type="dcterms:W3CDTF">2025-05-20T09:50:48Z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0x01010086BF66219D6DA947A399C432ABD1AF18</vt:lpwstr>
  </property>
  <property fmtid="{D5CDD505-2E9C-101B-9397-08002B2CF9AE}" pid="3" name="Order">
    <vt:r8>2768200</vt:r8>
  </property>
</Properties>
</file>