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9" r:id="rId5"/>
    <p:sldId id="266" r:id="rId6"/>
    <p:sldId id="26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125970-AA45-4890-9B95-1E1DF188E86A}" type="datetimeFigureOut">
              <a:rPr lang="en-US" smtClean="0"/>
              <a:pPr/>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25970-AA45-4890-9B95-1E1DF188E86A}" type="datetimeFigureOut">
              <a:rPr lang="en-US" smtClean="0"/>
              <a:pPr/>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25970-AA45-4890-9B95-1E1DF188E86A}" type="datetimeFigureOut">
              <a:rPr lang="en-US" smtClean="0"/>
              <a:pPr/>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125970-AA45-4890-9B95-1E1DF188E86A}" type="datetimeFigureOut">
              <a:rPr lang="en-US" smtClean="0"/>
              <a:pPr/>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125970-AA45-4890-9B95-1E1DF188E86A}" type="datetimeFigureOut">
              <a:rPr lang="en-US" smtClean="0"/>
              <a:pPr/>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125970-AA45-4890-9B95-1E1DF188E86A}" type="datetimeFigureOut">
              <a:rPr lang="en-US" smtClean="0"/>
              <a:pPr/>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125970-AA45-4890-9B95-1E1DF188E86A}" type="datetimeFigureOut">
              <a:rPr lang="en-US" smtClean="0"/>
              <a:pPr/>
              <a:t>9/10/2019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125970-AA45-4890-9B95-1E1DF188E86A}" type="datetimeFigureOut">
              <a:rPr lang="en-US" smtClean="0"/>
              <a:pPr/>
              <a:t>9/10/2019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25970-AA45-4890-9B95-1E1DF188E86A}" type="datetimeFigureOut">
              <a:rPr lang="en-US" smtClean="0"/>
              <a:pPr/>
              <a:t>9/10/2019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25970-AA45-4890-9B95-1E1DF188E86A}" type="datetimeFigureOut">
              <a:rPr lang="en-US" smtClean="0"/>
              <a:pPr/>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125970-AA45-4890-9B95-1E1DF188E86A}" type="datetimeFigureOut">
              <a:rPr lang="en-US" smtClean="0"/>
              <a:pPr/>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27CAE-C2C7-449B-A7C9-D10637B6C3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alpha val="94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25970-AA45-4890-9B95-1E1DF188E86A}" type="datetimeFigureOut">
              <a:rPr lang="en-US" smtClean="0"/>
              <a:pPr/>
              <a:t>9/10/2019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27CAE-C2C7-449B-A7C9-D10637B6C3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lvl="0" algn="just"/>
            <a:r>
              <a:rPr lang="en-GB" sz="2400" dirty="0" smtClean="0">
                <a:latin typeface="Comic Sans MS" pitchFamily="66" charset="0"/>
              </a:rPr>
              <a:t/>
            </a:r>
            <a:br>
              <a:rPr lang="en-GB" sz="2400" dirty="0" smtClean="0">
                <a:latin typeface="Comic Sans MS" pitchFamily="66" charset="0"/>
              </a:rPr>
            </a:br>
            <a:r>
              <a:rPr lang="en-GB" sz="2400" dirty="0">
                <a:latin typeface="Comic Sans MS" pitchFamily="66" charset="0"/>
              </a:rPr>
              <a:t/>
            </a:r>
            <a:br>
              <a:rPr lang="en-GB" sz="2400" dirty="0">
                <a:latin typeface="Comic Sans MS" pitchFamily="66" charset="0"/>
              </a:rPr>
            </a:br>
            <a:r>
              <a:rPr lang="en-GB" sz="2400" dirty="0" smtClean="0">
                <a:latin typeface="Comic Sans MS" pitchFamily="66" charset="0"/>
              </a:rPr>
              <a:t/>
            </a:r>
            <a:br>
              <a:rPr lang="en-GB" sz="2400" dirty="0" smtClean="0">
                <a:latin typeface="Comic Sans MS" pitchFamily="66" charset="0"/>
              </a:rPr>
            </a:br>
            <a:endParaRPr lang="en-US" sz="2400" dirty="0">
              <a:latin typeface="Comic Sans MS" pitchFamily="66" charset="0"/>
            </a:endParaRPr>
          </a:p>
        </p:txBody>
      </p:sp>
      <p:pic>
        <p:nvPicPr>
          <p:cNvPr id="2050" name="Picture 2"/>
          <p:cNvPicPr>
            <a:picLocks noChangeAspect="1" noChangeArrowheads="1"/>
          </p:cNvPicPr>
          <p:nvPr/>
        </p:nvPicPr>
        <p:blipFill>
          <a:blip r:embed="rId2" cstate="print"/>
          <a:srcRect/>
          <a:stretch>
            <a:fillRect/>
          </a:stretch>
        </p:blipFill>
        <p:spPr bwMode="auto">
          <a:xfrm>
            <a:off x="1829789" y="2132856"/>
            <a:ext cx="4896544" cy="3253625"/>
          </a:xfrm>
          <a:prstGeom prst="rect">
            <a:avLst/>
          </a:prstGeom>
          <a:noFill/>
          <a:ln w="9525">
            <a:noFill/>
            <a:miter lim="800000"/>
            <a:headEnd/>
            <a:tailEnd/>
          </a:ln>
        </p:spPr>
      </p:pic>
      <p:sp>
        <p:nvSpPr>
          <p:cNvPr id="5" name="Rectangle 4"/>
          <p:cNvSpPr/>
          <p:nvPr/>
        </p:nvSpPr>
        <p:spPr>
          <a:xfrm>
            <a:off x="323528" y="260648"/>
            <a:ext cx="8820472" cy="1631216"/>
          </a:xfrm>
          <a:prstGeom prst="rect">
            <a:avLst/>
          </a:prstGeom>
        </p:spPr>
        <p:txBody>
          <a:bodyPr wrap="square">
            <a:spAutoFit/>
          </a:bodyPr>
          <a:lstStyle/>
          <a:p>
            <a:pPr algn="ctr"/>
            <a:r>
              <a:rPr lang="en-GB" sz="3600" b="1" i="1" dirty="0">
                <a:solidFill>
                  <a:schemeClr val="accent3">
                    <a:lumMod val="50000"/>
                  </a:schemeClr>
                </a:solidFill>
                <a:latin typeface="Comic Sans MS" panose="030F0702030302020204" pitchFamily="66" charset="0"/>
              </a:rPr>
              <a:t>Back To </a:t>
            </a:r>
            <a:r>
              <a:rPr lang="en-GB" sz="3600" b="1" i="1" dirty="0" smtClean="0">
                <a:solidFill>
                  <a:schemeClr val="accent3">
                    <a:lumMod val="50000"/>
                  </a:schemeClr>
                </a:solidFill>
                <a:latin typeface="Comic Sans MS" panose="030F0702030302020204" pitchFamily="66" charset="0"/>
              </a:rPr>
              <a:t>School </a:t>
            </a:r>
          </a:p>
          <a:p>
            <a:pPr algn="ctr"/>
            <a:r>
              <a:rPr lang="en-GB" sz="3200" dirty="0" smtClean="0">
                <a:latin typeface="Comic Sans MS" panose="030F0702030302020204" pitchFamily="66" charset="0"/>
              </a:rPr>
              <a:t>Information Evening</a:t>
            </a:r>
            <a:endParaRPr lang="en-GB" sz="3600" b="1" dirty="0" smtClean="0">
              <a:latin typeface="Comic Sans MS" panose="030F0702030302020204" pitchFamily="66" charset="0"/>
            </a:endParaRPr>
          </a:p>
          <a:p>
            <a:pPr algn="ctr"/>
            <a:r>
              <a:rPr lang="en-US" sz="3200" b="1" dirty="0" smtClean="0">
                <a:solidFill>
                  <a:schemeClr val="accent3">
                    <a:lumMod val="50000"/>
                  </a:schemeClr>
                </a:solidFill>
                <a:latin typeface="Comic Sans MS" panose="030F0702030302020204" pitchFamily="66" charset="0"/>
              </a:rPr>
              <a:t>Welcome </a:t>
            </a:r>
            <a:r>
              <a:rPr lang="en-US" sz="3200" b="1" dirty="0" smtClean="0">
                <a:solidFill>
                  <a:schemeClr val="accent3">
                    <a:lumMod val="50000"/>
                  </a:schemeClr>
                </a:solidFill>
                <a:latin typeface="Comic Sans MS" panose="030F0702030302020204" pitchFamily="66" charset="0"/>
              </a:rPr>
              <a:t>to a new academic year!</a:t>
            </a:r>
            <a:endParaRPr lang="en-US" sz="3200" b="1" dirty="0">
              <a:solidFill>
                <a:schemeClr val="accent3">
                  <a:lumMod val="50000"/>
                </a:schemeClr>
              </a:solidFill>
              <a:latin typeface="Comic Sans MS" panose="030F0702030302020204" pitchFamily="66" charset="0"/>
            </a:endParaRPr>
          </a:p>
        </p:txBody>
      </p:sp>
      <p:sp>
        <p:nvSpPr>
          <p:cNvPr id="6" name="TextBox 5"/>
          <p:cNvSpPr txBox="1"/>
          <p:nvPr/>
        </p:nvSpPr>
        <p:spPr>
          <a:xfrm flipH="1">
            <a:off x="1829789" y="5755947"/>
            <a:ext cx="6367997" cy="523220"/>
          </a:xfrm>
          <a:prstGeom prst="rect">
            <a:avLst/>
          </a:prstGeom>
          <a:noFill/>
        </p:spPr>
        <p:txBody>
          <a:bodyPr wrap="square" rtlCol="0">
            <a:spAutoFit/>
          </a:bodyPr>
          <a:lstStyle/>
          <a:p>
            <a:pPr algn="ctr"/>
            <a:r>
              <a:rPr lang="en-GB" sz="2800" dirty="0" smtClean="0">
                <a:latin typeface="Comic Sans MS" pitchFamily="66" charset="0"/>
              </a:rPr>
              <a:t>Wednes</a:t>
            </a:r>
            <a:r>
              <a:rPr lang="en-GB" sz="2800" dirty="0" smtClean="0">
                <a:latin typeface="Comic Sans MS" pitchFamily="66" charset="0"/>
              </a:rPr>
              <a:t>day 11</a:t>
            </a:r>
            <a:r>
              <a:rPr lang="en-GB" sz="2800" baseline="30000" dirty="0" smtClean="0">
                <a:latin typeface="Comic Sans MS" pitchFamily="66" charset="0"/>
              </a:rPr>
              <a:t>th</a:t>
            </a:r>
            <a:r>
              <a:rPr lang="en-GB" sz="2800" dirty="0" smtClean="0">
                <a:latin typeface="Comic Sans MS" pitchFamily="66" charset="0"/>
              </a:rPr>
              <a:t> </a:t>
            </a:r>
            <a:r>
              <a:rPr lang="en-GB" sz="2800" dirty="0" smtClean="0">
                <a:latin typeface="Comic Sans MS" pitchFamily="66" charset="0"/>
              </a:rPr>
              <a:t>September </a:t>
            </a:r>
            <a:r>
              <a:rPr lang="en-GB" sz="2800" dirty="0" smtClean="0">
                <a:latin typeface="Comic Sans MS" pitchFamily="66" charset="0"/>
              </a:rPr>
              <a:t>2019</a:t>
            </a:r>
            <a:endParaRPr lang="en-US" sz="2800" dirty="0">
              <a:latin typeface="Comic Sans MS" pitchFamily="66" charset="0"/>
            </a:endParaRPr>
          </a:p>
        </p:txBody>
      </p:sp>
      <p:pic>
        <p:nvPicPr>
          <p:cNvPr id="8" name="Picture 2"/>
          <p:cNvPicPr>
            <a:picLocks noChangeAspect="1" noChangeArrowheads="1"/>
          </p:cNvPicPr>
          <p:nvPr/>
        </p:nvPicPr>
        <p:blipFill>
          <a:blip r:embed="rId3" cstate="print"/>
          <a:srcRect/>
          <a:stretch>
            <a:fillRect/>
          </a:stretch>
        </p:blipFill>
        <p:spPr bwMode="auto">
          <a:xfrm>
            <a:off x="376789" y="2564904"/>
            <a:ext cx="1298770" cy="1420719"/>
          </a:xfrm>
          <a:prstGeom prst="rect">
            <a:avLst/>
          </a:prstGeom>
          <a:noFill/>
          <a:ln w="9525">
            <a:noFill/>
            <a:miter lim="800000"/>
            <a:headEnd/>
            <a:tailEnd/>
          </a:ln>
        </p:spPr>
      </p:pic>
      <p:sp>
        <p:nvSpPr>
          <p:cNvPr id="10" name="Rectangle 9"/>
          <p:cNvSpPr/>
          <p:nvPr/>
        </p:nvSpPr>
        <p:spPr>
          <a:xfrm>
            <a:off x="2649122" y="1125627"/>
            <a:ext cx="4572000" cy="369332"/>
          </a:xfrm>
          <a:prstGeom prst="rect">
            <a:avLst/>
          </a:prstGeom>
        </p:spPr>
        <p:txBody>
          <a:bodyPr>
            <a:spAutoFit/>
          </a:bodyPr>
          <a:lstStyle/>
          <a:p>
            <a:r>
              <a:rPr lang="en-US" b="1" smtClean="0">
                <a:solidFill>
                  <a:srgbClr val="002060"/>
                </a:solidFill>
                <a:latin typeface="Comic Sans MS" pitchFamily="66" charset="0"/>
              </a:rPr>
              <a:t> </a:t>
            </a:r>
            <a:endParaRPr lang="en-US" b="1" dirty="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71400"/>
            <a:ext cx="8229600" cy="1143000"/>
          </a:xfrm>
        </p:spPr>
        <p:txBody>
          <a:bodyPr>
            <a:normAutofit fontScale="90000"/>
          </a:bodyPr>
          <a:lstStyle/>
          <a:p>
            <a:r>
              <a:rPr lang="en-GB" dirty="0" smtClean="0">
                <a:solidFill>
                  <a:schemeClr val="bg1"/>
                </a:solidFill>
                <a:latin typeface="Comic Sans MS" pitchFamily="66" charset="0"/>
              </a:rPr>
              <a:t/>
            </a:r>
            <a:br>
              <a:rPr lang="en-GB" dirty="0" smtClean="0">
                <a:solidFill>
                  <a:schemeClr val="bg1"/>
                </a:solidFill>
                <a:latin typeface="Comic Sans MS" pitchFamily="66" charset="0"/>
              </a:rPr>
            </a:br>
            <a:r>
              <a:rPr lang="en-GB" dirty="0" smtClean="0">
                <a:latin typeface="Comic Sans MS" pitchFamily="66" charset="0"/>
              </a:rPr>
              <a:t>Routine</a:t>
            </a:r>
            <a:r>
              <a:rPr lang="en-GB" dirty="0" smtClean="0"/>
              <a:t> </a:t>
            </a:r>
            <a:endParaRPr lang="en-US" dirty="0"/>
          </a:p>
        </p:txBody>
      </p:sp>
      <p:sp>
        <p:nvSpPr>
          <p:cNvPr id="3" name="Content Placeholder 2"/>
          <p:cNvSpPr>
            <a:spLocks noGrp="1"/>
          </p:cNvSpPr>
          <p:nvPr>
            <p:ph idx="1"/>
          </p:nvPr>
        </p:nvSpPr>
        <p:spPr>
          <a:xfrm>
            <a:off x="323528" y="1268760"/>
            <a:ext cx="8229600" cy="4929411"/>
          </a:xfrm>
        </p:spPr>
        <p:txBody>
          <a:bodyPr>
            <a:normAutofit fontScale="77500" lnSpcReduction="20000"/>
          </a:bodyPr>
          <a:lstStyle/>
          <a:p>
            <a:r>
              <a:rPr lang="en-GB" sz="2600" dirty="0" smtClean="0">
                <a:latin typeface="Comic Sans MS" pitchFamily="66" charset="0"/>
              </a:rPr>
              <a:t>Please try to be punctual,  </a:t>
            </a:r>
            <a:r>
              <a:rPr lang="en-GB" sz="2600" dirty="0">
                <a:latin typeface="Comic Sans MS" pitchFamily="66" charset="0"/>
              </a:rPr>
              <a:t>p</a:t>
            </a:r>
            <a:r>
              <a:rPr lang="en-GB" sz="2600" dirty="0" smtClean="0">
                <a:latin typeface="Comic Sans MS" pitchFamily="66" charset="0"/>
              </a:rPr>
              <a:t>layground gates open at 8:40 am. An adult will be on duty until the whistle blows at 8:50 am.</a:t>
            </a:r>
          </a:p>
          <a:p>
            <a:endParaRPr lang="en-GB" sz="2600" dirty="0" smtClean="0">
              <a:latin typeface="Comic Sans MS" pitchFamily="66" charset="0"/>
            </a:endParaRPr>
          </a:p>
          <a:p>
            <a:r>
              <a:rPr lang="en-GB" sz="2600" dirty="0" smtClean="0">
                <a:latin typeface="Comic Sans MS" pitchFamily="66" charset="0"/>
              </a:rPr>
              <a:t>Remember children are not allowed to use the tyre park, ride scooters or bikes on the playground</a:t>
            </a:r>
            <a:r>
              <a:rPr lang="en-GB" sz="2600" dirty="0">
                <a:latin typeface="Comic Sans MS" pitchFamily="66" charset="0"/>
              </a:rPr>
              <a:t> </a:t>
            </a:r>
            <a:r>
              <a:rPr lang="en-GB" sz="2600" dirty="0" smtClean="0">
                <a:latin typeface="Comic Sans MS" pitchFamily="66" charset="0"/>
              </a:rPr>
              <a:t>or play ball games.</a:t>
            </a:r>
          </a:p>
          <a:p>
            <a:endParaRPr lang="en-GB" sz="2800" dirty="0">
              <a:latin typeface="Comic Sans MS" pitchFamily="66" charset="0"/>
            </a:endParaRPr>
          </a:p>
          <a:p>
            <a:pPr marL="0" indent="0">
              <a:buNone/>
            </a:pPr>
            <a:r>
              <a:rPr lang="en-GB" sz="2800" i="1" dirty="0" smtClean="0">
                <a:latin typeface="Comic Sans MS" pitchFamily="66" charset="0"/>
              </a:rPr>
              <a:t>This is due to younger children being present.  We do not want anyone to get hurt.</a:t>
            </a:r>
          </a:p>
          <a:p>
            <a:endParaRPr lang="en-GB" sz="2800" dirty="0" smtClean="0">
              <a:latin typeface="Comic Sans MS" pitchFamily="66" charset="0"/>
            </a:endParaRPr>
          </a:p>
          <a:p>
            <a:pPr marL="0" indent="0">
              <a:buNone/>
            </a:pPr>
            <a:r>
              <a:rPr lang="en-US" sz="2800" b="1" dirty="0" smtClean="0">
                <a:solidFill>
                  <a:schemeClr val="accent3">
                    <a:lumMod val="50000"/>
                  </a:schemeClr>
                </a:solidFill>
                <a:effectLst>
                  <a:outerShdw blurRad="38100" dist="38100" dir="2700000" algn="tl">
                    <a:srgbClr val="000000">
                      <a:alpha val="43137"/>
                    </a:srgbClr>
                  </a:outerShdw>
                </a:effectLst>
                <a:latin typeface="Comic Sans MS" pitchFamily="66" charset="0"/>
              </a:rPr>
              <a:t>If you need to make an appointment with your child’s Teacher, we would be happy to meet with you after school. </a:t>
            </a:r>
            <a:endParaRPr lang="en-US" sz="2800" b="1" dirty="0" smtClean="0">
              <a:solidFill>
                <a:schemeClr val="accent3">
                  <a:lumMod val="50000"/>
                </a:schemeClr>
              </a:solidFill>
              <a:effectLst>
                <a:outerShdw blurRad="38100" dist="38100" dir="2700000" algn="tl">
                  <a:srgbClr val="000000">
                    <a:alpha val="43137"/>
                  </a:srgbClr>
                </a:outerShdw>
              </a:effectLst>
              <a:latin typeface="Comic Sans MS" pitchFamily="66" charset="0"/>
            </a:endParaRPr>
          </a:p>
          <a:p>
            <a:pPr marL="0" indent="0">
              <a:buNone/>
            </a:pPr>
            <a:endParaRPr lang="en-US" sz="2800" b="1" dirty="0" smtClean="0">
              <a:solidFill>
                <a:schemeClr val="accent3">
                  <a:lumMod val="50000"/>
                </a:schemeClr>
              </a:solidFill>
              <a:effectLst>
                <a:outerShdw blurRad="38100" dist="38100" dir="2700000" algn="tl">
                  <a:srgbClr val="000000">
                    <a:alpha val="43137"/>
                  </a:srgbClr>
                </a:outerShdw>
              </a:effectLst>
              <a:latin typeface="Comic Sans MS" pitchFamily="66" charset="0"/>
            </a:endParaRPr>
          </a:p>
          <a:p>
            <a:pPr marL="0" indent="0">
              <a:buNone/>
            </a:pPr>
            <a:r>
              <a:rPr lang="en-US" sz="2800" b="1" dirty="0" smtClean="0">
                <a:solidFill>
                  <a:schemeClr val="accent3">
                    <a:lumMod val="50000"/>
                  </a:schemeClr>
                </a:solidFill>
                <a:effectLst>
                  <a:outerShdw blurRad="38100" dist="38100" dir="2700000" algn="tl">
                    <a:srgbClr val="000000">
                      <a:alpha val="43137"/>
                    </a:srgbClr>
                  </a:outerShdw>
                </a:effectLst>
                <a:latin typeface="Comic Sans MS" pitchFamily="66" charset="0"/>
              </a:rPr>
              <a:t>Mornings </a:t>
            </a:r>
            <a:r>
              <a:rPr lang="en-US" sz="2800" b="1" dirty="0" smtClean="0">
                <a:solidFill>
                  <a:schemeClr val="accent3">
                    <a:lumMod val="50000"/>
                  </a:schemeClr>
                </a:solidFill>
                <a:effectLst>
                  <a:outerShdw blurRad="38100" dist="38100" dir="2700000" algn="tl">
                    <a:srgbClr val="000000">
                      <a:alpha val="43137"/>
                    </a:srgbClr>
                  </a:outerShdw>
                </a:effectLst>
                <a:latin typeface="Comic Sans MS" pitchFamily="66" charset="0"/>
              </a:rPr>
              <a:t>are very busy, however the Office Staff will always be pleased to pass any urgent messages to us.</a:t>
            </a:r>
            <a:r>
              <a:rPr lang="en-US" sz="2800" b="1" dirty="0" smtClean="0">
                <a:solidFill>
                  <a:schemeClr val="accent3">
                    <a:lumMod val="50000"/>
                  </a:schemeClr>
                </a:solidFill>
                <a:latin typeface="Comic Sans MS" pitchFamily="66" charset="0"/>
              </a:rPr>
              <a:t/>
            </a:r>
            <a:br>
              <a:rPr lang="en-US" sz="2800" b="1" dirty="0" smtClean="0">
                <a:solidFill>
                  <a:schemeClr val="accent3">
                    <a:lumMod val="50000"/>
                  </a:schemeClr>
                </a:solidFill>
                <a:latin typeface="Comic Sans MS" pitchFamily="66" charset="0"/>
              </a:rPr>
            </a:br>
            <a:endParaRPr lang="en-US" sz="2800" b="1" dirty="0">
              <a:solidFill>
                <a:schemeClr val="accent3">
                  <a:lumMod val="50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50000"/>
                  </a:schemeClr>
                </a:solidFill>
                <a:latin typeface="Comic Sans MS" pitchFamily="66" charset="0"/>
              </a:rPr>
              <a:t>Year One</a:t>
            </a:r>
            <a:endParaRPr lang="en-US" dirty="0">
              <a:solidFill>
                <a:schemeClr val="accent3">
                  <a:lumMod val="50000"/>
                </a:schemeClr>
              </a:solidFill>
              <a:latin typeface="Comic Sans MS" pitchFamily="66" charset="0"/>
            </a:endParaRPr>
          </a:p>
        </p:txBody>
      </p:sp>
      <p:sp>
        <p:nvSpPr>
          <p:cNvPr id="3" name="Content Placeholder 2"/>
          <p:cNvSpPr>
            <a:spLocks noGrp="1"/>
          </p:cNvSpPr>
          <p:nvPr>
            <p:ph idx="1"/>
          </p:nvPr>
        </p:nvSpPr>
        <p:spPr/>
        <p:txBody>
          <a:bodyPr>
            <a:normAutofit/>
          </a:bodyPr>
          <a:lstStyle/>
          <a:p>
            <a:pPr algn="just"/>
            <a:r>
              <a:rPr lang="en-US" sz="2000" dirty="0" smtClean="0">
                <a:latin typeface="Comic Sans MS" pitchFamily="66" charset="0"/>
              </a:rPr>
              <a:t>As you are aware Year One children are either in Canterbury Class or Chichester Class.  </a:t>
            </a:r>
          </a:p>
          <a:p>
            <a:pPr algn="just"/>
            <a:endParaRPr lang="en-US" sz="2000" dirty="0">
              <a:latin typeface="Comic Sans MS" pitchFamily="66" charset="0"/>
            </a:endParaRPr>
          </a:p>
          <a:p>
            <a:pPr algn="just"/>
            <a:r>
              <a:rPr lang="en-US" sz="2000" dirty="0" smtClean="0">
                <a:latin typeface="Comic Sans MS" pitchFamily="66" charset="0"/>
              </a:rPr>
              <a:t>Please be assured that ALL the children are taught the same Year One objectives when ready.  </a:t>
            </a:r>
          </a:p>
          <a:p>
            <a:pPr algn="just"/>
            <a:endParaRPr lang="en-US" sz="2000" dirty="0">
              <a:latin typeface="Comic Sans MS" pitchFamily="66" charset="0"/>
            </a:endParaRPr>
          </a:p>
          <a:p>
            <a:pPr algn="just"/>
            <a:r>
              <a:rPr lang="en-US" sz="2000" dirty="0" smtClean="0">
                <a:latin typeface="Comic Sans MS" pitchFamily="66" charset="0"/>
              </a:rPr>
              <a:t>The Year One </a:t>
            </a:r>
            <a:r>
              <a:rPr lang="en-US" sz="2000" dirty="0" smtClean="0">
                <a:latin typeface="Comic Sans MS" pitchFamily="66" charset="0"/>
              </a:rPr>
              <a:t>children spend four afternoons a week (an hour each afternoon) learning Phonics together. This will help </a:t>
            </a:r>
            <a:r>
              <a:rPr lang="en-US" sz="2000" dirty="0" smtClean="0">
                <a:latin typeface="Comic Sans MS" pitchFamily="66" charset="0"/>
              </a:rPr>
              <a:t>to ensure continuity of </a:t>
            </a:r>
            <a:r>
              <a:rPr lang="en-US" sz="2000" dirty="0" smtClean="0">
                <a:latin typeface="Comic Sans MS" pitchFamily="66" charset="0"/>
              </a:rPr>
              <a:t>friendships and the identity of Year One  </a:t>
            </a:r>
            <a:r>
              <a:rPr lang="en-US" sz="2000" dirty="0" smtClean="0">
                <a:latin typeface="Comic Sans MS" pitchFamily="66" charset="0"/>
              </a:rPr>
              <a:t>(as well as every playtime, lunchtime and assembly).</a:t>
            </a:r>
            <a:endParaRPr lang="en-US" sz="2000" dirty="0">
              <a:latin typeface="Comic Sans MS" pitchFamily="66" charset="0"/>
            </a:endParaRPr>
          </a:p>
        </p:txBody>
      </p:sp>
    </p:spTree>
    <p:extLst>
      <p:ext uri="{BB962C8B-B14F-4D97-AF65-F5344CB8AC3E}">
        <p14:creationId xmlns:p14="http://schemas.microsoft.com/office/powerpoint/2010/main" val="3017967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3588" y="2170617"/>
            <a:ext cx="7416824" cy="4524315"/>
          </a:xfrm>
          <a:prstGeom prst="rect">
            <a:avLst/>
          </a:prstGeom>
        </p:spPr>
        <p:txBody>
          <a:bodyPr wrap="square">
            <a:spAutoFit/>
          </a:bodyPr>
          <a:lstStyle/>
          <a:p>
            <a:pPr lvl="0" algn="just"/>
            <a:endParaRPr lang="en-GB" sz="2800" dirty="0" smtClean="0">
              <a:solidFill>
                <a:schemeClr val="bg1"/>
              </a:solidFill>
              <a:latin typeface="Comic Sans MS" pitchFamily="66" charset="0"/>
            </a:endParaRPr>
          </a:p>
          <a:p>
            <a:pPr algn="just"/>
            <a:r>
              <a:rPr lang="en-GB" sz="2000" dirty="0" smtClean="0">
                <a:latin typeface="Comic Sans MS" pitchFamily="66" charset="0"/>
              </a:rPr>
              <a:t>School uniform –EVERYTHING named. This helps to make children independent when changing for P.E. </a:t>
            </a:r>
          </a:p>
          <a:p>
            <a:pPr algn="just"/>
            <a:endParaRPr lang="en-GB" sz="2000" dirty="0" smtClean="0">
              <a:latin typeface="Comic Sans MS" pitchFamily="66" charset="0"/>
            </a:endParaRPr>
          </a:p>
          <a:p>
            <a:pPr algn="just"/>
            <a:r>
              <a:rPr lang="en-GB" sz="2000" dirty="0" smtClean="0">
                <a:latin typeface="Comic Sans MS" pitchFamily="66" charset="0"/>
              </a:rPr>
              <a:t>Named water bottle everyday (regardless of season</a:t>
            </a:r>
            <a:r>
              <a:rPr lang="en-GB" sz="2000" dirty="0" smtClean="0">
                <a:latin typeface="Comic Sans MS" pitchFamily="66" charset="0"/>
              </a:rPr>
              <a:t>).  </a:t>
            </a:r>
          </a:p>
          <a:p>
            <a:pPr algn="just"/>
            <a:r>
              <a:rPr lang="en-GB" sz="2000" dirty="0" smtClean="0">
                <a:latin typeface="Comic Sans MS" pitchFamily="66" charset="0"/>
              </a:rPr>
              <a:t>No juice only water!</a:t>
            </a:r>
            <a:endParaRPr lang="en-GB" sz="2000" dirty="0" smtClean="0">
              <a:latin typeface="Comic Sans MS" pitchFamily="66" charset="0"/>
            </a:endParaRPr>
          </a:p>
          <a:p>
            <a:pPr algn="just"/>
            <a:endParaRPr lang="en-GB" sz="2000" dirty="0" smtClean="0">
              <a:latin typeface="Comic Sans MS" pitchFamily="66" charset="0"/>
            </a:endParaRPr>
          </a:p>
          <a:p>
            <a:pPr algn="just"/>
            <a:r>
              <a:rPr lang="en-GB" sz="2000" dirty="0" smtClean="0">
                <a:latin typeface="Comic Sans MS" pitchFamily="66" charset="0"/>
              </a:rPr>
              <a:t>Please </a:t>
            </a:r>
            <a:r>
              <a:rPr lang="en-GB" sz="2000" dirty="0" smtClean="0">
                <a:latin typeface="Comic Sans MS" pitchFamily="66" charset="0"/>
              </a:rPr>
              <a:t>ensure reading record, reading book and maths target book are kept in book bag.  Any key words or sounds to be kept in book bags.</a:t>
            </a:r>
          </a:p>
          <a:p>
            <a:pPr lvl="0" algn="just"/>
            <a:endParaRPr lang="en-GB" sz="2000" dirty="0" smtClean="0">
              <a:latin typeface="Comic Sans MS" pitchFamily="66" charset="0"/>
            </a:endParaRPr>
          </a:p>
          <a:p>
            <a:pPr lvl="0" algn="just"/>
            <a:endParaRPr lang="en-GB" sz="2000" dirty="0">
              <a:latin typeface="Comic Sans MS" pitchFamily="66" charset="0"/>
            </a:endParaRPr>
          </a:p>
          <a:p>
            <a:pPr lvl="0" algn="just"/>
            <a:r>
              <a:rPr lang="en-GB" sz="2000" dirty="0" smtClean="0">
                <a:latin typeface="Comic Sans MS" pitchFamily="66" charset="0"/>
              </a:rPr>
              <a:t>Library books are changed on Fridays.</a:t>
            </a:r>
          </a:p>
          <a:p>
            <a:pPr lvl="0" algn="just"/>
            <a:endParaRPr lang="en-US" sz="2000" dirty="0" smtClean="0">
              <a:solidFill>
                <a:schemeClr val="bg1"/>
              </a:solidFill>
              <a:latin typeface="Comic Sans MS" pitchFamily="66" charset="0"/>
            </a:endParaRPr>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696"/>
            <a:ext cx="8964488" cy="4785395"/>
          </a:xfrm>
        </p:spPr>
        <p:txBody>
          <a:bodyPr>
            <a:noAutofit/>
          </a:bodyPr>
          <a:lstStyle/>
          <a:p>
            <a:pPr lvl="0" algn="just"/>
            <a:r>
              <a:rPr lang="en-GB" sz="1800" dirty="0" smtClean="0">
                <a:latin typeface="Comic Sans MS" pitchFamily="66" charset="0"/>
              </a:rPr>
              <a:t>Ideally please try to read everyday with your child.  This really makes such a difference to your child’s learning!</a:t>
            </a:r>
          </a:p>
          <a:p>
            <a:pPr lvl="0" algn="just"/>
            <a:endParaRPr lang="en-GB" sz="1800" dirty="0" smtClean="0">
              <a:latin typeface="Comic Sans MS" pitchFamily="66" charset="0"/>
            </a:endParaRPr>
          </a:p>
          <a:p>
            <a:pPr lvl="0" algn="just"/>
            <a:r>
              <a:rPr lang="en-GB" sz="1800" dirty="0" smtClean="0">
                <a:latin typeface="Comic Sans MS" pitchFamily="66" charset="0"/>
              </a:rPr>
              <a:t>In Canterbury Class children are given two books each week (changed on Mondays).  Miss Herbert is more than happy for children to change their book more frequently, but they are encouraged to do this independently.  It would really benefit the children if parents reminded them too.</a:t>
            </a:r>
            <a:r>
              <a:rPr lang="en-US" sz="1800" dirty="0">
                <a:latin typeface="Comic Sans MS" pitchFamily="66" charset="0"/>
              </a:rPr>
              <a:t> Everyday </a:t>
            </a:r>
            <a:r>
              <a:rPr lang="en-US" sz="1800" dirty="0" smtClean="0">
                <a:latin typeface="Comic Sans MS" pitchFamily="66" charset="0"/>
              </a:rPr>
              <a:t>in Chichester Class children are </a:t>
            </a:r>
            <a:r>
              <a:rPr lang="en-US" sz="1800" dirty="0">
                <a:latin typeface="Comic Sans MS" pitchFamily="66" charset="0"/>
              </a:rPr>
              <a:t>reminded to change their reading books as and when needed</a:t>
            </a:r>
            <a:r>
              <a:rPr lang="en-US" sz="1800" dirty="0" smtClean="0">
                <a:latin typeface="Comic Sans MS" pitchFamily="66" charset="0"/>
              </a:rPr>
              <a:t>.</a:t>
            </a:r>
          </a:p>
          <a:p>
            <a:pPr lvl="0" algn="just"/>
            <a:r>
              <a:rPr lang="en-US" sz="1800" dirty="0" smtClean="0">
                <a:latin typeface="Comic Sans MS" pitchFamily="66" charset="0"/>
              </a:rPr>
              <a:t> </a:t>
            </a:r>
            <a:r>
              <a:rPr lang="en-GB" sz="1800" dirty="0" smtClean="0">
                <a:latin typeface="Comic Sans MS" pitchFamily="66" charset="0"/>
              </a:rPr>
              <a:t>Please sign the Reading Record </a:t>
            </a:r>
            <a:r>
              <a:rPr lang="en-GB" sz="1800" u="sng" dirty="0" smtClean="0">
                <a:latin typeface="Comic Sans MS" pitchFamily="66" charset="0"/>
              </a:rPr>
              <a:t>each</a:t>
            </a:r>
            <a:r>
              <a:rPr lang="en-GB" sz="1800" dirty="0" smtClean="0">
                <a:latin typeface="Comic Sans MS" pitchFamily="66" charset="0"/>
              </a:rPr>
              <a:t> time your child reads even if you do not wish to make a comment. </a:t>
            </a:r>
          </a:p>
          <a:p>
            <a:pPr lvl="0" algn="just"/>
            <a:endParaRPr lang="en-GB" sz="1800" dirty="0" smtClean="0">
              <a:latin typeface="Comic Sans MS" pitchFamily="66" charset="0"/>
            </a:endParaRPr>
          </a:p>
          <a:p>
            <a:pPr lvl="0" algn="just"/>
            <a:r>
              <a:rPr lang="en-GB" sz="1800" dirty="0" smtClean="0">
                <a:latin typeface="Comic Sans MS" pitchFamily="66" charset="0"/>
              </a:rPr>
              <a:t>Reading is a vital part of the curriculum.  We read with your children everyday.  Throughout the week your child will participate class stories, Phonics, Guided Reading, Topic work, Independent Reading and one to one reading.  We aim to comment in your child’s Reading Record at least once a week.</a:t>
            </a:r>
          </a:p>
          <a:p>
            <a:pPr lvl="0" algn="just"/>
            <a:endParaRPr lang="en-GB" sz="1800" dirty="0" smtClean="0">
              <a:latin typeface="Comic Sans MS" pitchFamily="66" charset="0"/>
            </a:endParaRPr>
          </a:p>
          <a:p>
            <a:pPr lvl="0" algn="just"/>
            <a:r>
              <a:rPr lang="en-GB" sz="1800" dirty="0" smtClean="0">
                <a:latin typeface="Comic Sans MS" pitchFamily="66" charset="0"/>
              </a:rPr>
              <a:t>Spellings are stuck in the back of the Reading Records every week for you to practise with your child at home. </a:t>
            </a:r>
            <a:r>
              <a:rPr lang="en-GB" sz="1800" dirty="0" smtClean="0">
                <a:latin typeface="Comic Sans MS" pitchFamily="66" charset="0"/>
              </a:rPr>
              <a:t>Spelling tests: </a:t>
            </a:r>
            <a:r>
              <a:rPr lang="en-GB" sz="1800" dirty="0" smtClean="0">
                <a:latin typeface="Comic Sans MS" pitchFamily="66" charset="0"/>
              </a:rPr>
              <a:t>Class 2 – Thursdays / Fridays  Class 1 – Fridays.</a:t>
            </a:r>
          </a:p>
        </p:txBody>
      </p:sp>
      <p:sp>
        <p:nvSpPr>
          <p:cNvPr id="2" name="TextBox 1"/>
          <p:cNvSpPr txBox="1"/>
          <p:nvPr/>
        </p:nvSpPr>
        <p:spPr>
          <a:xfrm>
            <a:off x="1223729" y="260648"/>
            <a:ext cx="7272808" cy="523220"/>
          </a:xfrm>
          <a:prstGeom prst="rect">
            <a:avLst/>
          </a:prstGeom>
          <a:noFill/>
        </p:spPr>
        <p:txBody>
          <a:bodyPr wrap="square" rtlCol="0">
            <a:spAutoFit/>
          </a:bodyPr>
          <a:lstStyle/>
          <a:p>
            <a:pPr algn="ctr"/>
            <a:r>
              <a:rPr lang="en-US" sz="2800" b="1" dirty="0" smtClean="0">
                <a:solidFill>
                  <a:schemeClr val="accent3">
                    <a:lumMod val="50000"/>
                  </a:schemeClr>
                </a:solidFill>
                <a:latin typeface="Comic Sans MS" panose="030F0702030302020204" pitchFamily="66" charset="0"/>
              </a:rPr>
              <a:t>Homework (Reading and Spelling)</a:t>
            </a:r>
            <a:endParaRPr lang="en-US" sz="2800" b="1" dirty="0">
              <a:solidFill>
                <a:schemeClr val="accent3">
                  <a:lumMod val="50000"/>
                </a:schemeClr>
              </a:solidFill>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420888"/>
            <a:ext cx="8229600" cy="1143000"/>
          </a:xfrm>
        </p:spPr>
        <p:txBody>
          <a:bodyPr>
            <a:noAutofit/>
          </a:bodyPr>
          <a:lstStyle/>
          <a:p>
            <a:pPr algn="l"/>
            <a:r>
              <a:rPr lang="en-US" sz="3200" b="1" dirty="0" smtClean="0">
                <a:solidFill>
                  <a:schemeClr val="accent3">
                    <a:lumMod val="50000"/>
                  </a:schemeClr>
                </a:solidFill>
                <a:latin typeface="Comic Sans MS" pitchFamily="66" charset="0"/>
              </a:rPr>
              <a:t>Homework (Mathematics)</a:t>
            </a:r>
            <a:r>
              <a:rPr lang="en-US" sz="3200" b="1" dirty="0" smtClean="0">
                <a:solidFill>
                  <a:schemeClr val="bg1"/>
                </a:solidFill>
                <a:latin typeface="Comic Sans MS" pitchFamily="66" charset="0"/>
              </a:rPr>
              <a:t/>
            </a:r>
            <a:br>
              <a:rPr lang="en-US" sz="3200" b="1" dirty="0" smtClean="0">
                <a:solidFill>
                  <a:schemeClr val="bg1"/>
                </a:solidFill>
                <a:latin typeface="Comic Sans MS" pitchFamily="66" charset="0"/>
              </a:rPr>
            </a:br>
            <a:r>
              <a:rPr lang="en-US" sz="2400" dirty="0">
                <a:solidFill>
                  <a:schemeClr val="bg1"/>
                </a:solidFill>
                <a:latin typeface="Comic Sans MS" pitchFamily="66" charset="0"/>
              </a:rPr>
              <a:t/>
            </a:r>
            <a:br>
              <a:rPr lang="en-US" sz="2400" dirty="0">
                <a:solidFill>
                  <a:schemeClr val="bg1"/>
                </a:solidFill>
                <a:latin typeface="Comic Sans MS" pitchFamily="66" charset="0"/>
              </a:rPr>
            </a:br>
            <a:r>
              <a:rPr lang="en-US" sz="2400" dirty="0" smtClean="0">
                <a:latin typeface="Comic Sans MS" pitchFamily="66" charset="0"/>
              </a:rPr>
              <a:t>Each child will be given a Math’s Target Book with individual targets for them to practise at home.  </a:t>
            </a:r>
            <a:br>
              <a:rPr lang="en-US" sz="2400" dirty="0" smtClean="0">
                <a:latin typeface="Comic Sans MS" pitchFamily="66" charset="0"/>
              </a:rPr>
            </a:br>
            <a:r>
              <a:rPr lang="en-US" sz="2400" dirty="0" smtClean="0">
                <a:latin typeface="Comic Sans MS" pitchFamily="66" charset="0"/>
              </a:rPr>
              <a:t>We welcome any comments by parents regarding </a:t>
            </a:r>
            <a:br>
              <a:rPr lang="en-US" sz="2400" dirty="0" smtClean="0">
                <a:latin typeface="Comic Sans MS" pitchFamily="66" charset="0"/>
              </a:rPr>
            </a:br>
            <a:r>
              <a:rPr lang="en-US" sz="2400" dirty="0" smtClean="0">
                <a:latin typeface="Comic Sans MS" pitchFamily="66" charset="0"/>
              </a:rPr>
              <a:t>their child’s learning.</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On a regular basis we will check if your child has met their target.  When the target is achieved 2 merit points and a sticker will be awarded.  Then the next target will be set.</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TotalTime>
  <Words>489</Words>
  <Application>Microsoft Office PowerPoint</Application>
  <PresentationFormat>On-screen Show (4:3)</PresentationFormat>
  <Paragraphs>42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vt:lpstr>
      <vt:lpstr> Routine </vt:lpstr>
      <vt:lpstr>Year One</vt:lpstr>
      <vt:lpstr>PowerPoint Presentation</vt:lpstr>
      <vt:lpstr>PowerPoint Presentation</vt:lpstr>
      <vt:lpstr>Homework (Mathematics)  Each child will be given a Math’s Target Book with individual targets for them to practise at home.   We welcome any comments by parents regarding  their child’s learning.  On a regular basis we will check if your child has met their target.  When the target is achieved 2 merit points and a sticker will be awarded.  Then the next target will be set.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Liza Baroni</dc:creator>
  <cp:lastModifiedBy>Liza Baroni</cp:lastModifiedBy>
  <cp:revision>46</cp:revision>
  <dcterms:created xsi:type="dcterms:W3CDTF">2014-06-18T19:51:08Z</dcterms:created>
  <dcterms:modified xsi:type="dcterms:W3CDTF">2019-09-10T13:38:28Z</dcterms:modified>
</cp:coreProperties>
</file>