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60" r:id="rId4"/>
    <p:sldId id="272" r:id="rId5"/>
    <p:sldId id="258" r:id="rId6"/>
    <p:sldId id="259" r:id="rId7"/>
    <p:sldId id="261" r:id="rId8"/>
    <p:sldId id="262" r:id="rId9"/>
    <p:sldId id="263" r:id="rId10"/>
    <p:sldId id="264" r:id="rId11"/>
    <p:sldId id="268" r:id="rId12"/>
    <p:sldId id="266" r:id="rId13"/>
    <p:sldId id="265" r:id="rId14"/>
    <p:sldId id="267" r:id="rId15"/>
    <p:sldId id="269" r:id="rId16"/>
    <p:sldId id="270" r:id="rId17"/>
    <p:sldId id="271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18591-4BA2-4EEA-AB4E-2449231BD801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D68E1-C96C-46F6-9462-78F72F72E8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90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82421E9-E11F-4D88-9E64-0E2A5DFA8DBE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6231366" TargetMode="External"/><Relationship Id="rId2" Type="http://schemas.openxmlformats.org/officeDocument/2006/relationships/hyperlink" Target="https://www.youtube.com/watch?v=z1Ql0tD0dc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dEzfpod5w_Q&amp;safe=true" TargetMode="External"/><Relationship Id="rId4" Type="http://schemas.openxmlformats.org/officeDocument/2006/relationships/hyperlink" Target="https://www.youtube.com/watch?v=VQgizwwvqNk&amp;safe=tru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6231366" TargetMode="External"/><Relationship Id="rId2" Type="http://schemas.openxmlformats.org/officeDocument/2006/relationships/hyperlink" Target="https://www.youtube.com/watch?v=z1Ql0tD0dc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dEzfpod5w_Q&amp;safe=true" TargetMode="External"/><Relationship Id="rId4" Type="http://schemas.openxmlformats.org/officeDocument/2006/relationships/hyperlink" Target="https://www.youtube.com/watch?v=VQgizwwvqNk&amp;safe=tru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5696" y="332656"/>
            <a:ext cx="73083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Phonics Workshop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3284984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smtClean="0">
                <a:latin typeface="Comic Sans MS" pitchFamily="66" charset="0"/>
              </a:rPr>
              <a:t>October 2019</a:t>
            </a:r>
          </a:p>
          <a:p>
            <a:pPr algn="ctr"/>
            <a:r>
              <a:rPr lang="en-GB" sz="4400" smtClean="0">
                <a:latin typeface="Comic Sans MS" pitchFamily="66" charset="0"/>
              </a:rPr>
              <a:t>24</a:t>
            </a:r>
            <a:r>
              <a:rPr lang="en-GB" sz="4400" baseline="30000" smtClean="0">
                <a:latin typeface="Comic Sans MS" pitchFamily="66" charset="0"/>
              </a:rPr>
              <a:t>th</a:t>
            </a:r>
            <a:r>
              <a:rPr lang="en-GB" sz="4400" smtClean="0">
                <a:latin typeface="Comic Sans MS" pitchFamily="66" charset="0"/>
              </a:rPr>
              <a:t> </a:t>
            </a:r>
            <a:r>
              <a:rPr lang="en-GB" sz="4400" dirty="0" smtClean="0">
                <a:latin typeface="Comic Sans MS" pitchFamily="66" charset="0"/>
              </a:rPr>
              <a:t>February 2020</a:t>
            </a:r>
            <a:endParaRPr lang="en-GB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The focus is on learning spelling rules for suffixes.</a:t>
            </a:r>
          </a:p>
          <a:p>
            <a:endParaRPr lang="en-GB" sz="4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4000" b="1" dirty="0" smtClean="0">
                <a:latin typeface="Comic Sans MS" pitchFamily="66" charset="0"/>
              </a:rPr>
              <a:t>-s   	-</a:t>
            </a:r>
            <a:r>
              <a:rPr lang="en-GB" sz="4000" b="1" dirty="0" err="1" smtClean="0">
                <a:latin typeface="Comic Sans MS" pitchFamily="66" charset="0"/>
              </a:rPr>
              <a:t>es</a:t>
            </a:r>
            <a:r>
              <a:rPr lang="en-GB" sz="4000" b="1" dirty="0" smtClean="0">
                <a:latin typeface="Comic Sans MS" pitchFamily="66" charset="0"/>
              </a:rPr>
              <a:t> 	-</a:t>
            </a:r>
            <a:r>
              <a:rPr lang="en-GB" sz="4000" b="1" dirty="0" err="1" smtClean="0">
                <a:latin typeface="Comic Sans MS" pitchFamily="66" charset="0"/>
              </a:rPr>
              <a:t>ing</a:t>
            </a:r>
            <a:r>
              <a:rPr lang="en-GB" sz="4000" b="1" dirty="0" smtClean="0">
                <a:latin typeface="Comic Sans MS" pitchFamily="66" charset="0"/>
              </a:rPr>
              <a:t>       -</a:t>
            </a:r>
            <a:r>
              <a:rPr lang="en-GB" sz="4000" b="1" dirty="0" err="1" smtClean="0">
                <a:latin typeface="Comic Sans MS" pitchFamily="66" charset="0"/>
              </a:rPr>
              <a:t>ed</a:t>
            </a:r>
            <a:endParaRPr lang="en-GB" sz="4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4000" b="1" dirty="0" smtClean="0">
                <a:latin typeface="Comic Sans MS" pitchFamily="66" charset="0"/>
              </a:rPr>
              <a:t>-</a:t>
            </a:r>
            <a:r>
              <a:rPr lang="en-GB" sz="4000" b="1" dirty="0" err="1" smtClean="0">
                <a:latin typeface="Comic Sans MS" pitchFamily="66" charset="0"/>
              </a:rPr>
              <a:t>er</a:t>
            </a:r>
            <a:r>
              <a:rPr lang="en-GB" sz="4000" b="1" dirty="0" smtClean="0">
                <a:latin typeface="Comic Sans MS" pitchFamily="66" charset="0"/>
              </a:rPr>
              <a:t> 	-</a:t>
            </a:r>
            <a:r>
              <a:rPr lang="en-GB" sz="4000" b="1" dirty="0" err="1" smtClean="0">
                <a:latin typeface="Comic Sans MS" pitchFamily="66" charset="0"/>
              </a:rPr>
              <a:t>est</a:t>
            </a:r>
            <a:r>
              <a:rPr lang="en-GB" sz="4000" b="1" dirty="0" smtClean="0">
                <a:latin typeface="Comic Sans MS" pitchFamily="66" charset="0"/>
              </a:rPr>
              <a:t> 	-y 	        -en</a:t>
            </a:r>
            <a:endParaRPr lang="en-GB" sz="4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4000" b="1" dirty="0" smtClean="0">
                <a:latin typeface="Comic Sans MS" pitchFamily="66" charset="0"/>
              </a:rPr>
              <a:t>-</a:t>
            </a:r>
            <a:r>
              <a:rPr lang="en-GB" sz="4000" b="1" dirty="0" err="1" smtClean="0">
                <a:latin typeface="Comic Sans MS" pitchFamily="66" charset="0"/>
              </a:rPr>
              <a:t>ful</a:t>
            </a:r>
            <a:r>
              <a:rPr lang="en-GB" sz="4000" b="1" dirty="0" smtClean="0">
                <a:latin typeface="Comic Sans MS" pitchFamily="66" charset="0"/>
              </a:rPr>
              <a:t>    -</a:t>
            </a:r>
            <a:r>
              <a:rPr lang="en-GB" sz="4000" b="1" dirty="0" err="1" smtClean="0">
                <a:latin typeface="Comic Sans MS" pitchFamily="66" charset="0"/>
              </a:rPr>
              <a:t>ly</a:t>
            </a:r>
            <a:r>
              <a:rPr lang="en-GB" sz="4000" b="1" dirty="0" smtClean="0">
                <a:latin typeface="Comic Sans MS" pitchFamily="66" charset="0"/>
              </a:rPr>
              <a:t> 	-</a:t>
            </a:r>
            <a:r>
              <a:rPr lang="en-GB" sz="4000" b="1" dirty="0" err="1" smtClean="0">
                <a:latin typeface="Comic Sans MS" pitchFamily="66" charset="0"/>
              </a:rPr>
              <a:t>ment</a:t>
            </a:r>
            <a:r>
              <a:rPr lang="en-GB" sz="4000" b="1" dirty="0" smtClean="0">
                <a:latin typeface="Comic Sans MS" pitchFamily="66" charset="0"/>
              </a:rPr>
              <a:t> 		-</a:t>
            </a:r>
            <a:r>
              <a:rPr lang="en-GB" sz="4000" b="1" dirty="0" err="1" smtClean="0">
                <a:latin typeface="Comic Sans MS" pitchFamily="66" charset="0"/>
              </a:rPr>
              <a:t>ness</a:t>
            </a:r>
            <a:endParaRPr lang="en-GB" sz="4000" dirty="0" smtClean="0">
              <a:latin typeface="Comic Sans MS" pitchFamily="66" charset="0"/>
            </a:endParaRPr>
          </a:p>
          <a:p>
            <a:endParaRPr lang="en-GB" sz="4000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6</a:t>
            </a:r>
            <a:endParaRPr lang="en-GB" sz="6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Breaking down words for spelling.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cat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c  a  t</a:t>
            </a: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Segmenting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27784" y="59492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499992" y="59492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228184" y="58772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13000" u="sng" dirty="0" smtClean="0">
                <a:latin typeface="Comic Sans MS" pitchFamily="66" charset="0"/>
              </a:rPr>
              <a:t>Quee</a:t>
            </a:r>
            <a:r>
              <a:rPr lang="en-GB" sz="13000" dirty="0" smtClean="0">
                <a:latin typeface="Comic Sans MS" pitchFamily="66" charset="0"/>
              </a:rPr>
              <a:t>n</a:t>
            </a:r>
          </a:p>
          <a:p>
            <a:pPr algn="ctr">
              <a:buNone/>
            </a:pPr>
            <a:r>
              <a:rPr lang="en-GB" sz="13000" u="sng" dirty="0" err="1" smtClean="0">
                <a:latin typeface="Comic Sans MS" pitchFamily="66" charset="0"/>
              </a:rPr>
              <a:t>qu</a:t>
            </a:r>
            <a:r>
              <a:rPr lang="en-GB" sz="13000" dirty="0" smtClean="0">
                <a:latin typeface="Comic Sans MS" pitchFamily="66" charset="0"/>
              </a:rPr>
              <a:t>  </a:t>
            </a:r>
            <a:r>
              <a:rPr lang="en-GB" sz="13000" u="sng" dirty="0" err="1" smtClean="0">
                <a:latin typeface="Comic Sans MS" pitchFamily="66" charset="0"/>
              </a:rPr>
              <a:t>ee</a:t>
            </a:r>
            <a:r>
              <a:rPr lang="en-GB" sz="13000" dirty="0" smtClean="0">
                <a:latin typeface="Comic Sans MS" pitchFamily="66" charset="0"/>
              </a:rPr>
              <a:t>  n</a:t>
            </a: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Segmenting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07704" y="580526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499992" y="55892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164288" y="55892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4000" dirty="0" smtClean="0">
                <a:latin typeface="Comic Sans MS" pitchFamily="66" charset="0"/>
              </a:rPr>
              <a:t>Building words from phonemes to read.</a:t>
            </a:r>
          </a:p>
          <a:p>
            <a:pPr algn="ctr">
              <a:buNone/>
            </a:pPr>
            <a:r>
              <a:rPr lang="en-GB" sz="9600" dirty="0" smtClean="0">
                <a:latin typeface="Comic Sans MS" pitchFamily="66" charset="0"/>
              </a:rPr>
              <a:t>c  a  t</a:t>
            </a:r>
          </a:p>
          <a:p>
            <a:pPr algn="ctr">
              <a:buNone/>
            </a:pPr>
            <a:r>
              <a:rPr lang="en-GB" sz="9600" dirty="0" smtClean="0">
                <a:latin typeface="Comic Sans MS" pitchFamily="66" charset="0"/>
              </a:rPr>
              <a:t>cat</a:t>
            </a: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Blending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31840" y="448372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355976" y="45655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724128" y="449482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13000" u="sng" dirty="0" err="1" smtClean="0">
                <a:latin typeface="Comic Sans MS" pitchFamily="66" charset="0"/>
              </a:rPr>
              <a:t>Qu</a:t>
            </a:r>
            <a:r>
              <a:rPr lang="en-GB" sz="13000" dirty="0" smtClean="0">
                <a:latin typeface="Comic Sans MS" pitchFamily="66" charset="0"/>
              </a:rPr>
              <a:t>  </a:t>
            </a:r>
            <a:r>
              <a:rPr lang="en-GB" sz="13000" u="sng" dirty="0" err="1" smtClean="0">
                <a:latin typeface="Comic Sans MS" pitchFamily="66" charset="0"/>
              </a:rPr>
              <a:t>ee</a:t>
            </a:r>
            <a:r>
              <a:rPr lang="en-GB" sz="13000" dirty="0" smtClean="0">
                <a:latin typeface="Comic Sans MS" pitchFamily="66" charset="0"/>
              </a:rPr>
              <a:t>  n</a:t>
            </a:r>
          </a:p>
          <a:p>
            <a:pPr algn="ctr">
              <a:buNone/>
            </a:pPr>
            <a:r>
              <a:rPr lang="en-GB" sz="13000" u="sng" dirty="0" smtClean="0">
                <a:latin typeface="Comic Sans MS" pitchFamily="66" charset="0"/>
              </a:rPr>
              <a:t>quee</a:t>
            </a:r>
            <a:r>
              <a:rPr lang="en-GB" sz="13000" dirty="0" smtClean="0">
                <a:latin typeface="Comic Sans MS" pitchFamily="66" charset="0"/>
              </a:rPr>
              <a:t>n</a:t>
            </a: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Blending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67744" y="342900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148064" y="328498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524328" y="328498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What does a Phonics lesson look like?</a:t>
            </a:r>
            <a:endParaRPr lang="en-GB" sz="4000" dirty="0"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1772816"/>
          <a:ext cx="8064896" cy="4474820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291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Comic Sans MS"/>
                          <a:ea typeface="Calibri"/>
                          <a:cs typeface="Times New Roman"/>
                        </a:rPr>
                        <a:t>Revisit/review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Flashcards to practice </a:t>
                      </a: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phonemes </a:t>
                      </a: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learnt so far.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28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>
                          <a:latin typeface="Comic Sans MS"/>
                          <a:ea typeface="Calibri"/>
                          <a:cs typeface="Times New Roman"/>
                        </a:rPr>
                        <a:t>Teach 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latin typeface="Comic Sans MS"/>
                          <a:ea typeface="Calibri"/>
                          <a:cs typeface="Times New Roman"/>
                        </a:rPr>
                        <a:t>Teach new phoneme air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24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>
                          <a:latin typeface="Comic Sans MS"/>
                          <a:ea typeface="Calibri"/>
                          <a:cs typeface="Times New Roman"/>
                        </a:rPr>
                        <a:t>Practice </a:t>
                      </a:r>
                      <a:endParaRPr lang="en-GB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Buried treasure 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Air,  </a:t>
                      </a:r>
                      <a:r>
                        <a:rPr lang="en-GB" sz="2800" dirty="0" err="1">
                          <a:latin typeface="Comic Sans MS"/>
                          <a:ea typeface="Calibri"/>
                          <a:cs typeface="Times New Roman"/>
                        </a:rPr>
                        <a:t>zair</a:t>
                      </a: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, fair, hair, lair, pair, </a:t>
                      </a:r>
                      <a:r>
                        <a:rPr lang="en-GB" sz="2800" dirty="0" err="1">
                          <a:latin typeface="Comic Sans MS"/>
                          <a:ea typeface="Calibri"/>
                          <a:cs typeface="Times New Roman"/>
                        </a:rPr>
                        <a:t>vair</a:t>
                      </a: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2800" dirty="0" err="1">
                          <a:latin typeface="Comic Sans MS"/>
                          <a:ea typeface="Calibri"/>
                          <a:cs typeface="Times New Roman"/>
                        </a:rPr>
                        <a:t>sair</a:t>
                      </a: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2800" dirty="0" err="1">
                          <a:latin typeface="Comic Sans MS"/>
                          <a:ea typeface="Calibri"/>
                          <a:cs typeface="Times New Roman"/>
                        </a:rPr>
                        <a:t>thair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894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Comic Sans MS"/>
                          <a:ea typeface="Calibri"/>
                          <a:cs typeface="Times New Roman"/>
                        </a:rPr>
                        <a:t>Apply 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Read </a:t>
                      </a: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captions: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The goat had a long beard.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latin typeface="Comic Sans MS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GB" sz="2800" dirty="0">
                          <a:latin typeface="Comic Sans MS"/>
                          <a:ea typeface="Calibri"/>
                          <a:cs typeface="Times New Roman"/>
                        </a:rPr>
                        <a:t>quack was right in his ear.</a:t>
                      </a:r>
                      <a:endParaRPr lang="en-GB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Resources</a:t>
            </a:r>
            <a:endParaRPr lang="en-GB" sz="40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484784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latin typeface="Comic Sans MS" pitchFamily="66" charset="0"/>
              </a:rPr>
              <a:t>http://www.phonicsplay.co.uk</a:t>
            </a:r>
            <a:endParaRPr lang="en-GB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18329" r="18926" b="13750"/>
          <a:stretch>
            <a:fillRect/>
          </a:stretch>
        </p:blipFill>
        <p:spPr bwMode="auto">
          <a:xfrm>
            <a:off x="323528" y="3140968"/>
            <a:ext cx="400740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 l="27863" t="12594" r="18454" b="17516"/>
          <a:stretch>
            <a:fillRect/>
          </a:stretch>
        </p:blipFill>
        <p:spPr bwMode="auto">
          <a:xfrm>
            <a:off x="4716016" y="2708920"/>
            <a:ext cx="3960440" cy="289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Year 1 Phonics Test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23250" r="51579" b="8829"/>
          <a:stretch>
            <a:fillRect/>
          </a:stretch>
        </p:blipFill>
        <p:spPr bwMode="auto">
          <a:xfrm>
            <a:off x="4572000" y="1628800"/>
            <a:ext cx="417646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l="16241" t="23422" r="51660" b="7672"/>
          <a:stretch>
            <a:fillRect/>
          </a:stretch>
        </p:blipFill>
        <p:spPr bwMode="auto">
          <a:xfrm>
            <a:off x="179512" y="1628800"/>
            <a:ext cx="41764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591056"/>
            <a:ext cx="7408333" cy="507830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itchFamily="66" charset="0"/>
              </a:rPr>
              <a:t> Oral blending comes before they write and see letter sounds.</a:t>
            </a:r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Display jolly phonics action posters in correct order.</a:t>
            </a:r>
            <a:endParaRPr lang="en-GB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Comic Sans MS" pitchFamily="66" charset="0"/>
              </a:rPr>
              <a:t>- </a:t>
            </a:r>
            <a:r>
              <a:rPr lang="en-GB" dirty="0" smtClean="0">
                <a:latin typeface="Comic Sans MS" pitchFamily="66" charset="0"/>
              </a:rPr>
              <a:t>Have adapted </a:t>
            </a:r>
            <a:r>
              <a:rPr lang="en-GB" dirty="0">
                <a:latin typeface="Comic Sans MS" pitchFamily="66" charset="0"/>
              </a:rPr>
              <a:t>J</a:t>
            </a:r>
            <a:r>
              <a:rPr lang="en-GB" dirty="0" smtClean="0">
                <a:latin typeface="Comic Sans MS" pitchFamily="66" charset="0"/>
              </a:rPr>
              <a:t>olly Phonics sound </a:t>
            </a:r>
            <a:r>
              <a:rPr lang="en-GB" dirty="0">
                <a:latin typeface="Comic Sans MS" pitchFamily="66" charset="0"/>
              </a:rPr>
              <a:t>mats for use when </a:t>
            </a:r>
            <a:r>
              <a:rPr lang="en-GB" dirty="0" smtClean="0">
                <a:latin typeface="Comic Sans MS" pitchFamily="66" charset="0"/>
              </a:rPr>
              <a:t>writing and as an aid for recalling the sounds.</a:t>
            </a:r>
            <a:endParaRPr lang="en-GB" dirty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Comic Sans MS" pitchFamily="66" charset="0"/>
              </a:rPr>
              <a:t>- A set of </a:t>
            </a:r>
            <a:r>
              <a:rPr lang="en-GB" dirty="0" smtClean="0">
                <a:latin typeface="Comic Sans MS" pitchFamily="66" charset="0"/>
              </a:rPr>
              <a:t>Jolly Phonics </a:t>
            </a:r>
            <a:r>
              <a:rPr lang="en-GB" dirty="0">
                <a:latin typeface="Comic Sans MS" pitchFamily="66" charset="0"/>
              </a:rPr>
              <a:t>f</a:t>
            </a:r>
            <a:r>
              <a:rPr lang="en-GB" dirty="0" smtClean="0">
                <a:latin typeface="Comic Sans MS" pitchFamily="66" charset="0"/>
              </a:rPr>
              <a:t>lashcards </a:t>
            </a:r>
            <a:r>
              <a:rPr lang="en-GB" dirty="0">
                <a:latin typeface="Comic Sans MS" pitchFamily="66" charset="0"/>
              </a:rPr>
              <a:t>of sounds for using in games. </a:t>
            </a:r>
            <a:endParaRPr lang="en-GB" dirty="0" smtClean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Children need to ‘bump into’ their  new sounds in their classroom. They need to come back into their classroom with a task or display </a:t>
            </a:r>
            <a:r>
              <a:rPr lang="en-US" smtClean="0">
                <a:latin typeface="Comic Sans MS" pitchFamily="66" charset="0"/>
              </a:rPr>
              <a:t>to put up.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~Important things to remember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591056"/>
            <a:ext cx="7408333" cy="5006296"/>
          </a:xfrm>
        </p:spPr>
        <p:txBody>
          <a:bodyPr>
            <a:normAutofit/>
          </a:bodyPr>
          <a:lstStyle/>
          <a:p>
            <a:r>
              <a:rPr lang="en-US" dirty="0"/>
              <a:t>www.letters-and-sounds.com - Free resources for </a:t>
            </a:r>
            <a:r>
              <a:rPr lang="en-US" b="1" dirty="0"/>
              <a:t>Letters and Sounds</a:t>
            </a:r>
            <a:r>
              <a:rPr lang="en-US" dirty="0"/>
              <a:t> </a:t>
            </a:r>
            <a:r>
              <a:rPr lang="en-US" dirty="0" smtClean="0"/>
              <a:t>phonics</a:t>
            </a:r>
          </a:p>
          <a:p>
            <a:endParaRPr lang="en-US" dirty="0" smtClean="0"/>
          </a:p>
          <a:p>
            <a:r>
              <a:rPr lang="en-US" b="1" dirty="0" smtClean="0">
                <a:hlinkClick r:id="rId2"/>
              </a:rPr>
              <a:t>Jolly phonics songs</a:t>
            </a:r>
            <a:endParaRPr lang="en-US" b="1" dirty="0" smtClean="0"/>
          </a:p>
          <a:p>
            <a:r>
              <a:rPr lang="en-GB" dirty="0">
                <a:hlinkClick r:id="rId3"/>
              </a:rPr>
              <a:t>https://vimeo.com/106231366</a:t>
            </a:r>
            <a:endParaRPr lang="en-US" dirty="0" smtClean="0"/>
          </a:p>
          <a:p>
            <a:r>
              <a:rPr lang="en-US" dirty="0" smtClean="0"/>
              <a:t>How to say the sound correctly – Pure sounds</a:t>
            </a:r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www.youtube.com/watch?v=VQgizwwvqNk&amp;safe=true</a:t>
            </a:r>
            <a:endParaRPr lang="en-GB" dirty="0" smtClean="0"/>
          </a:p>
          <a:p>
            <a:r>
              <a:rPr lang="en-US" dirty="0" smtClean="0"/>
              <a:t>How to Fred/Robot talk</a:t>
            </a:r>
          </a:p>
          <a:p>
            <a:r>
              <a:rPr lang="en-GB" dirty="0">
                <a:hlinkClick r:id="rId5"/>
              </a:rPr>
              <a:t>https://www.youtube.com/watch?v=dEzfpod5w_Q&amp;safe=true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websites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196752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>
                <a:latin typeface="Comic Sans MS" pitchFamily="66" charset="0"/>
              </a:rPr>
              <a:t>In school, we follow the 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Letters and Sounds</a:t>
            </a:r>
            <a:r>
              <a:rPr lang="en-GB" sz="3200" dirty="0" smtClean="0">
                <a:latin typeface="Comic Sans MS" pitchFamily="66" charset="0"/>
              </a:rPr>
              <a:t> programme. Letters and Sounds is a phonics resource published by the 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Department for Education and Skills </a:t>
            </a:r>
            <a:r>
              <a:rPr lang="en-GB" sz="3200" dirty="0" smtClean="0">
                <a:latin typeface="Comic Sans MS" pitchFamily="66" charset="0"/>
              </a:rPr>
              <a:t>which consists of six phases. We also use </a:t>
            </a:r>
            <a:r>
              <a:rPr lang="en-GB" sz="3200" u="sng" dirty="0" smtClean="0">
                <a:latin typeface="Comic Sans MS" pitchFamily="66" charset="0"/>
              </a:rPr>
              <a:t>adapted</a:t>
            </a:r>
            <a:r>
              <a:rPr lang="en-GB" sz="3200" dirty="0" smtClean="0">
                <a:latin typeface="Comic Sans MS" pitchFamily="66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Jolly Phonics </a:t>
            </a:r>
            <a:r>
              <a:rPr lang="en-GB" sz="3200" dirty="0" smtClean="0">
                <a:latin typeface="Comic Sans MS" pitchFamily="66" charset="0"/>
              </a:rPr>
              <a:t>actions alongside Letters and Sounds.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8864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196752"/>
            <a:ext cx="864096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itchFamily="66" charset="0"/>
              </a:rPr>
              <a:t>Phoneme -</a:t>
            </a:r>
            <a:r>
              <a:rPr lang="en-GB" sz="2400" dirty="0"/>
              <a:t> </a:t>
            </a:r>
            <a:r>
              <a:rPr lang="en-GB" sz="2400" dirty="0">
                <a:latin typeface="Comic Sans MS" pitchFamily="66" charset="0"/>
              </a:rPr>
              <a:t>The </a:t>
            </a:r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smallest unit </a:t>
            </a:r>
            <a:r>
              <a:rPr lang="en-GB" sz="2400" dirty="0">
                <a:latin typeface="Comic Sans MS" pitchFamily="66" charset="0"/>
              </a:rPr>
              <a:t>of sound in a word</a:t>
            </a:r>
            <a:r>
              <a:rPr lang="en-GB" sz="2400" dirty="0" smtClean="0">
                <a:latin typeface="Comic Sans MS" pitchFamily="66" charset="0"/>
              </a:rPr>
              <a:t>.</a:t>
            </a:r>
          </a:p>
          <a:p>
            <a:pPr>
              <a:defRPr/>
            </a:pPr>
            <a:r>
              <a:rPr lang="en-US" sz="2400" b="1" dirty="0" smtClean="0">
                <a:latin typeface="Comic Sans MS" pitchFamily="66" charset="0"/>
              </a:rPr>
              <a:t>Graphemes </a:t>
            </a:r>
            <a:r>
              <a:rPr lang="en-GB" sz="2400" dirty="0" smtClean="0"/>
              <a:t> </a:t>
            </a:r>
            <a:r>
              <a:rPr lang="en-GB" sz="2400" dirty="0">
                <a:latin typeface="Comic Sans MS" pitchFamily="66" charset="0"/>
              </a:rPr>
              <a:t>– </a:t>
            </a:r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graphical representation </a:t>
            </a:r>
          </a:p>
          <a:p>
            <a:pPr>
              <a:defRPr/>
            </a:pPr>
            <a:r>
              <a:rPr lang="en-GB" sz="2400" dirty="0">
                <a:latin typeface="Comic Sans MS" pitchFamily="66" charset="0"/>
              </a:rPr>
              <a:t>of a sound/ phoneme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400" dirty="0">
                <a:latin typeface="Comic Sans MS" pitchFamily="66" charset="0"/>
              </a:rPr>
              <a:t>for some phonemes, this could be more than one </a:t>
            </a:r>
            <a:r>
              <a:rPr lang="en-GB" sz="2400" dirty="0" smtClean="0">
                <a:latin typeface="Comic Sans MS" pitchFamily="66" charset="0"/>
              </a:rPr>
              <a:t>letter.</a:t>
            </a:r>
            <a:r>
              <a:rPr lang="en-GB" sz="2400" dirty="0" smtClean="0"/>
              <a:t> </a:t>
            </a:r>
            <a:r>
              <a:rPr lang="en-GB" sz="2400" dirty="0" smtClean="0">
                <a:latin typeface="Comic Sans MS" pitchFamily="66" charset="0"/>
              </a:rPr>
              <a:t>e.g</a:t>
            </a:r>
            <a:r>
              <a:rPr lang="en-GB" sz="2400" dirty="0">
                <a:latin typeface="Comic Sans MS" pitchFamily="66" charset="0"/>
              </a:rPr>
              <a:t>. t, </a:t>
            </a:r>
            <a:r>
              <a:rPr lang="en-GB" sz="2400" dirty="0" err="1">
                <a:latin typeface="Comic Sans MS" pitchFamily="66" charset="0"/>
              </a:rPr>
              <a:t>ai</a:t>
            </a:r>
            <a:r>
              <a:rPr lang="en-GB" sz="2400" dirty="0">
                <a:latin typeface="Comic Sans MS" pitchFamily="66" charset="0"/>
              </a:rPr>
              <a:t>, </a:t>
            </a:r>
            <a:r>
              <a:rPr lang="en-GB" sz="2400" dirty="0" err="1" smtClean="0">
                <a:latin typeface="Comic Sans MS" pitchFamily="66" charset="0"/>
              </a:rPr>
              <a:t>igh</a:t>
            </a:r>
            <a:endParaRPr lang="en-GB" sz="2400" dirty="0" smtClean="0">
              <a:latin typeface="Comic Sans MS" pitchFamily="66" charset="0"/>
            </a:endParaRPr>
          </a:p>
          <a:p>
            <a:pPr>
              <a:defRPr/>
            </a:pPr>
            <a:r>
              <a:rPr lang="en-US" sz="2400" b="1" dirty="0" smtClean="0">
                <a:latin typeface="Comic Sans MS" pitchFamily="66" charset="0"/>
              </a:rPr>
              <a:t>Segmenting -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Hearing individual phonemes </a:t>
            </a:r>
            <a:r>
              <a:rPr lang="en-GB" sz="2400" dirty="0">
                <a:latin typeface="Comic Sans MS" pitchFamily="66" charset="0"/>
              </a:rPr>
              <a:t>within a word</a:t>
            </a:r>
            <a:r>
              <a:rPr lang="en-GB" sz="2400" dirty="0" smtClean="0">
                <a:latin typeface="Comic Sans MS" pitchFamily="66" charset="0"/>
              </a:rPr>
              <a:t>.</a:t>
            </a:r>
            <a:endParaRPr lang="en-GB" sz="2400" dirty="0"/>
          </a:p>
          <a:p>
            <a:pPr>
              <a:defRPr/>
            </a:pPr>
            <a:r>
              <a:rPr lang="en-GB" sz="2400" dirty="0">
                <a:latin typeface="Comic Sans MS" pitchFamily="66" charset="0"/>
              </a:rPr>
              <a:t>E.g. crash has 4 phonemes c – r – a – </a:t>
            </a:r>
            <a:r>
              <a:rPr lang="en-GB" sz="2400" dirty="0" err="1" smtClean="0">
                <a:latin typeface="Comic Sans MS" pitchFamily="66" charset="0"/>
              </a:rPr>
              <a:t>sh</a:t>
            </a:r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Blending -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merging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phonemes </a:t>
            </a:r>
            <a:r>
              <a:rPr lang="en-GB" sz="2400" dirty="0">
                <a:latin typeface="Comic Sans MS" pitchFamily="66" charset="0"/>
              </a:rPr>
              <a:t>together to pronounce a word. Taught before shown letters – oral</a:t>
            </a:r>
            <a:r>
              <a:rPr lang="en-GB" sz="2400" dirty="0" smtClean="0">
                <a:latin typeface="Comic Sans MS" pitchFamily="66" charset="0"/>
              </a:rPr>
              <a:t>.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Let’s </a:t>
            </a:r>
            <a:r>
              <a:rPr lang="en-US" sz="2000" dirty="0" err="1" smtClean="0">
                <a:latin typeface="Comic Sans MS" pitchFamily="66" charset="0"/>
              </a:rPr>
              <a:t>watch:</a:t>
            </a:r>
            <a:r>
              <a:rPr lang="en-US" sz="2000" b="1" dirty="0" err="1">
                <a:hlinkClick r:id="rId2"/>
              </a:rPr>
              <a:t>Jolly</a:t>
            </a:r>
            <a:r>
              <a:rPr lang="en-US" sz="2000" b="1" dirty="0">
                <a:hlinkClick r:id="rId2"/>
              </a:rPr>
              <a:t> phonics songs</a:t>
            </a:r>
            <a:endParaRPr lang="en-US" sz="2000" b="1" dirty="0"/>
          </a:p>
          <a:p>
            <a:r>
              <a:rPr lang="en-GB" sz="2000" dirty="0">
                <a:hlinkClick r:id="rId3"/>
              </a:rPr>
              <a:t>https://vimeo.com/106231366</a:t>
            </a:r>
            <a:endParaRPr lang="en-US" sz="2000" dirty="0"/>
          </a:p>
          <a:p>
            <a:r>
              <a:rPr lang="en-US" sz="2000" dirty="0"/>
              <a:t>How to say the sound correctly – Pure sounds</a:t>
            </a:r>
          </a:p>
          <a:p>
            <a:r>
              <a:rPr lang="en-GB" sz="2000" dirty="0">
                <a:hlinkClick r:id="rId4"/>
              </a:rPr>
              <a:t>https://www.youtube.com/watch?v=VQgizwwvqNk&amp;safe=true</a:t>
            </a:r>
            <a:endParaRPr lang="en-GB" sz="2000" dirty="0"/>
          </a:p>
          <a:p>
            <a:r>
              <a:rPr lang="en-US" sz="2000" dirty="0"/>
              <a:t>How to Fred/Robot talk</a:t>
            </a:r>
          </a:p>
          <a:p>
            <a:r>
              <a:rPr lang="en-GB" sz="2000" dirty="0">
                <a:hlinkClick r:id="rId5"/>
              </a:rPr>
              <a:t>https://www.youtube.com/watch?v=dEzfpod5w_Q&amp;safe=true</a:t>
            </a:r>
            <a:endParaRPr lang="en-US" sz="2000" dirty="0"/>
          </a:p>
          <a:p>
            <a:endParaRPr lang="en-US" sz="2400" dirty="0" smtClean="0">
              <a:latin typeface="Comic Sans MS" pitchFamily="66" charset="0"/>
            </a:endParaRPr>
          </a:p>
          <a:p>
            <a:endParaRPr lang="en-GB" sz="24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 </a:t>
            </a:r>
            <a:endParaRPr lang="en-GB" sz="2800" dirty="0" smtClean="0">
              <a:latin typeface="Comic Sans MS" pitchFamily="66" charset="0"/>
            </a:endParaRPr>
          </a:p>
          <a:p>
            <a:endParaRPr lang="en-GB" sz="2800" b="1" dirty="0" smtClean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8864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Terminology</a:t>
            </a:r>
            <a:endParaRPr lang="en-GB" sz="6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7" y="1628800"/>
            <a:ext cx="7884864" cy="449736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GB" b="1" dirty="0" smtClean="0">
                <a:latin typeface="Comic Sans MS" pitchFamily="66" charset="0"/>
              </a:rPr>
              <a:t>Digraph -</a:t>
            </a:r>
            <a:r>
              <a:rPr lang="en-GB" dirty="0" smtClean="0">
                <a:latin typeface="Comic Sans MS" pitchFamily="66" charset="0"/>
              </a:rPr>
              <a:t>2 </a:t>
            </a:r>
            <a:r>
              <a:rPr lang="en-GB" dirty="0">
                <a:latin typeface="Comic Sans MS" pitchFamily="66" charset="0"/>
              </a:rPr>
              <a:t>letters making one </a:t>
            </a:r>
            <a:r>
              <a:rPr lang="en-GB" dirty="0" smtClean="0">
                <a:latin typeface="Comic Sans MS" pitchFamily="66" charset="0"/>
              </a:rPr>
              <a:t>phoneme</a:t>
            </a: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itchFamily="66" charset="0"/>
              </a:rPr>
              <a:t>Trigraph-</a:t>
            </a:r>
            <a:r>
              <a:rPr lang="en-GB" dirty="0" smtClean="0">
                <a:latin typeface="Comic Sans MS" pitchFamily="66" charset="0"/>
              </a:rPr>
              <a:t>3 </a:t>
            </a:r>
            <a:r>
              <a:rPr lang="en-GB" dirty="0">
                <a:latin typeface="Comic Sans MS" pitchFamily="66" charset="0"/>
              </a:rPr>
              <a:t>letters making one </a:t>
            </a:r>
            <a:r>
              <a:rPr lang="en-GB" dirty="0" smtClean="0">
                <a:latin typeface="Comic Sans MS" pitchFamily="66" charset="0"/>
              </a:rPr>
              <a:t>phoneme</a:t>
            </a:r>
          </a:p>
          <a:p>
            <a:pPr>
              <a:buNone/>
              <a:defRPr/>
            </a:pPr>
            <a:r>
              <a:rPr lang="en-GB" dirty="0">
                <a:latin typeface="Comic Sans MS" pitchFamily="66" charset="0"/>
              </a:rPr>
              <a:t>A 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consonant digraph </a:t>
            </a:r>
            <a:r>
              <a:rPr lang="en-GB" dirty="0">
                <a:latin typeface="Comic Sans MS" pitchFamily="66" charset="0"/>
              </a:rPr>
              <a:t>contains two consonants next to each other, but they make a single </a:t>
            </a:r>
            <a:r>
              <a:rPr lang="en-GB" dirty="0" smtClean="0">
                <a:latin typeface="Comic Sans MS" pitchFamily="66" charset="0"/>
              </a:rPr>
              <a:t>sound. e.g</a:t>
            </a:r>
            <a:r>
              <a:rPr lang="en-GB" dirty="0">
                <a:latin typeface="Comic Sans MS" pitchFamily="66" charset="0"/>
              </a:rPr>
              <a:t>. </a:t>
            </a:r>
            <a:r>
              <a:rPr lang="en-GB" dirty="0" err="1">
                <a:latin typeface="Comic Sans MS" pitchFamily="66" charset="0"/>
              </a:rPr>
              <a:t>sh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 err="1">
                <a:latin typeface="Comic Sans MS" pitchFamily="66" charset="0"/>
              </a:rPr>
              <a:t>ck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 err="1">
                <a:latin typeface="Comic Sans MS" pitchFamily="66" charset="0"/>
              </a:rPr>
              <a:t>th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 err="1" smtClean="0">
                <a:latin typeface="Comic Sans MS" pitchFamily="66" charset="0"/>
              </a:rPr>
              <a:t>ll</a:t>
            </a:r>
            <a:endParaRPr lang="en-GB" dirty="0">
              <a:latin typeface="Comic Sans MS" pitchFamily="66" charset="0"/>
            </a:endParaRPr>
          </a:p>
          <a:p>
            <a:pPr>
              <a:buNone/>
              <a:defRPr/>
            </a:pPr>
            <a:r>
              <a:rPr lang="en-GB" dirty="0">
                <a:latin typeface="Comic Sans MS" pitchFamily="66" charset="0"/>
              </a:rPr>
              <a:t>A 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vowel 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digraph</a:t>
            </a: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 -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dirty="0">
                <a:latin typeface="Comic Sans MS" pitchFamily="66" charset="0"/>
              </a:rPr>
              <a:t>contains at least one vowel but the two letters still make a single </a:t>
            </a:r>
            <a:r>
              <a:rPr lang="en-GB" dirty="0" smtClean="0">
                <a:latin typeface="Comic Sans MS" pitchFamily="66" charset="0"/>
              </a:rPr>
              <a:t>sound e.g</a:t>
            </a:r>
            <a:r>
              <a:rPr lang="en-GB" dirty="0">
                <a:latin typeface="Comic Sans MS" pitchFamily="66" charset="0"/>
              </a:rPr>
              <a:t>. </a:t>
            </a:r>
            <a:r>
              <a:rPr lang="en-GB" dirty="0" err="1">
                <a:latin typeface="Comic Sans MS" pitchFamily="66" charset="0"/>
              </a:rPr>
              <a:t>ai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ee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ar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oy</a:t>
            </a:r>
            <a:endParaRPr lang="en-GB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itchFamily="66" charset="0"/>
              </a:rPr>
              <a:t>A 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Split digraph </a:t>
            </a:r>
            <a:r>
              <a:rPr lang="en-GB" b="1" dirty="0" smtClean="0">
                <a:latin typeface="Comic Sans MS" pitchFamily="66" charset="0"/>
              </a:rPr>
              <a:t>– </a:t>
            </a:r>
            <a:r>
              <a:rPr lang="en-US" dirty="0" smtClean="0"/>
              <a:t>When </a:t>
            </a:r>
            <a:r>
              <a:rPr lang="en-US" dirty="0"/>
              <a:t>a </a:t>
            </a:r>
            <a:r>
              <a:rPr lang="en-US" b="1" dirty="0" smtClean="0"/>
              <a:t>digraph </a:t>
            </a:r>
            <a:r>
              <a:rPr lang="en-US" dirty="0" smtClean="0"/>
              <a:t>is</a:t>
            </a:r>
            <a:r>
              <a:rPr lang="en-US" dirty="0"/>
              <a:t> </a:t>
            </a:r>
            <a:r>
              <a:rPr lang="en-US" b="1" dirty="0"/>
              <a:t>split</a:t>
            </a:r>
            <a:r>
              <a:rPr lang="en-US" dirty="0"/>
              <a:t> by a consonant it becomes a </a:t>
            </a:r>
            <a:r>
              <a:rPr lang="en-US" b="1" dirty="0"/>
              <a:t>split </a:t>
            </a:r>
            <a:r>
              <a:rPr lang="en-US" b="1" dirty="0" smtClean="0"/>
              <a:t>digraph – home ,name, time…..</a:t>
            </a:r>
            <a:endParaRPr lang="en-GB" dirty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Terminology continued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38760"/>
            <a:ext cx="2051350" cy="163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4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There are 7 aspects with 3 strands.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A1 – Environmental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A2 – Instrumental sounds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A3 – Body Percussion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A4 – Rhythm and rhyme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A5 – Alliteration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A6 – Voice sounds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A7 – Oral blending and segmenting.</a:t>
            </a:r>
          </a:p>
          <a:p>
            <a:pPr lvl="1"/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1</a:t>
            </a:r>
            <a:endParaRPr lang="en-GB" sz="6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496944" cy="4873752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latin typeface="Comic Sans MS" pitchFamily="66" charset="0"/>
              </a:rPr>
              <a:t>Set 1</a:t>
            </a:r>
            <a:r>
              <a:rPr lang="en-GB" sz="5400" dirty="0" smtClean="0">
                <a:latin typeface="Comic Sans MS" pitchFamily="66" charset="0"/>
              </a:rPr>
              <a:t>: s, a, t, p</a:t>
            </a:r>
          </a:p>
          <a:p>
            <a:r>
              <a:rPr lang="en-GB" sz="5400" b="1" dirty="0" smtClean="0">
                <a:latin typeface="Comic Sans MS" pitchFamily="66" charset="0"/>
              </a:rPr>
              <a:t>Set 2</a:t>
            </a:r>
            <a:r>
              <a:rPr lang="en-GB" sz="5400" dirty="0" smtClean="0">
                <a:latin typeface="Comic Sans MS" pitchFamily="66" charset="0"/>
              </a:rPr>
              <a:t>: </a:t>
            </a:r>
            <a:r>
              <a:rPr lang="en-GB" sz="5400" dirty="0" err="1" smtClean="0">
                <a:latin typeface="Comic Sans MS" pitchFamily="66" charset="0"/>
              </a:rPr>
              <a:t>i</a:t>
            </a:r>
            <a:r>
              <a:rPr lang="en-GB" sz="5400" dirty="0" smtClean="0">
                <a:latin typeface="Comic Sans MS" pitchFamily="66" charset="0"/>
              </a:rPr>
              <a:t>, n, m, d</a:t>
            </a:r>
          </a:p>
          <a:p>
            <a:r>
              <a:rPr lang="en-GB" sz="5400" b="1" dirty="0" smtClean="0">
                <a:latin typeface="Comic Sans MS" pitchFamily="66" charset="0"/>
              </a:rPr>
              <a:t>Set 3</a:t>
            </a:r>
            <a:r>
              <a:rPr lang="en-GB" sz="5400" dirty="0" smtClean="0">
                <a:latin typeface="Comic Sans MS" pitchFamily="66" charset="0"/>
              </a:rPr>
              <a:t>: g, o, c, k</a:t>
            </a:r>
          </a:p>
          <a:p>
            <a:r>
              <a:rPr lang="en-GB" sz="5400" b="1" dirty="0" smtClean="0">
                <a:latin typeface="Comic Sans MS" pitchFamily="66" charset="0"/>
              </a:rPr>
              <a:t>Set 4</a:t>
            </a:r>
            <a:r>
              <a:rPr lang="en-GB" sz="5400" dirty="0" smtClean="0">
                <a:latin typeface="Comic Sans MS" pitchFamily="66" charset="0"/>
              </a:rPr>
              <a:t>: ck, e, u, r</a:t>
            </a:r>
          </a:p>
          <a:p>
            <a:r>
              <a:rPr lang="en-GB" sz="5400" b="1" dirty="0" smtClean="0">
                <a:latin typeface="Comic Sans MS" pitchFamily="66" charset="0"/>
              </a:rPr>
              <a:t>Set 5</a:t>
            </a:r>
            <a:r>
              <a:rPr lang="en-GB" sz="5400" dirty="0" smtClean="0">
                <a:latin typeface="Comic Sans MS" pitchFamily="66" charset="0"/>
              </a:rPr>
              <a:t>: h, b, f, ff, l, </a:t>
            </a:r>
            <a:r>
              <a:rPr lang="en-GB" sz="5400" dirty="0" err="1" smtClean="0">
                <a:latin typeface="Comic Sans MS" pitchFamily="66" charset="0"/>
              </a:rPr>
              <a:t>ll</a:t>
            </a:r>
            <a:r>
              <a:rPr lang="en-GB" sz="5400" dirty="0" smtClean="0">
                <a:latin typeface="Comic Sans MS" pitchFamily="66" charset="0"/>
              </a:rPr>
              <a:t>, </a:t>
            </a:r>
            <a:r>
              <a:rPr lang="en-GB" sz="5400" dirty="0" err="1" smtClean="0">
                <a:latin typeface="Comic Sans MS" pitchFamily="66" charset="0"/>
              </a:rPr>
              <a:t>ss</a:t>
            </a:r>
            <a:endParaRPr lang="en-GB" sz="5400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2</a:t>
            </a:r>
            <a:endParaRPr lang="en-GB" sz="6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496944" cy="5061176"/>
          </a:xfrm>
        </p:spPr>
        <p:txBody>
          <a:bodyPr>
            <a:normAutofit lnSpcReduction="10000"/>
          </a:bodyPr>
          <a:lstStyle/>
          <a:p>
            <a:r>
              <a:rPr lang="en-GB" sz="4400" b="1" dirty="0" smtClean="0">
                <a:latin typeface="Comic Sans MS" pitchFamily="66" charset="0"/>
              </a:rPr>
              <a:t>Set 6:</a:t>
            </a:r>
            <a:r>
              <a:rPr lang="en-GB" sz="4400" dirty="0" smtClean="0">
                <a:latin typeface="Comic Sans MS" pitchFamily="66" charset="0"/>
              </a:rPr>
              <a:t> j, v, w, x</a:t>
            </a:r>
          </a:p>
          <a:p>
            <a:r>
              <a:rPr lang="en-GB" sz="4400" b="1" dirty="0" smtClean="0">
                <a:latin typeface="Comic Sans MS" pitchFamily="66" charset="0"/>
              </a:rPr>
              <a:t>Set 7</a:t>
            </a:r>
            <a:r>
              <a:rPr lang="en-GB" sz="4400" dirty="0" smtClean="0">
                <a:latin typeface="Comic Sans MS" pitchFamily="66" charset="0"/>
              </a:rPr>
              <a:t>: y, z, </a:t>
            </a:r>
            <a:r>
              <a:rPr lang="en-GB" sz="4400" dirty="0" err="1" smtClean="0">
                <a:latin typeface="Comic Sans MS" pitchFamily="66" charset="0"/>
              </a:rPr>
              <a:t>zz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qu</a:t>
            </a:r>
            <a:endParaRPr lang="en-GB" sz="4400" dirty="0" smtClean="0">
              <a:latin typeface="Comic Sans MS" pitchFamily="66" charset="0"/>
            </a:endParaRPr>
          </a:p>
          <a:p>
            <a:r>
              <a:rPr lang="en-GB" sz="4400" b="1" dirty="0" smtClean="0">
                <a:latin typeface="Comic Sans MS" pitchFamily="66" charset="0"/>
              </a:rPr>
              <a:t>Consonant digraphs</a:t>
            </a:r>
            <a:r>
              <a:rPr lang="en-GB" sz="4400" dirty="0" smtClean="0">
                <a:latin typeface="Comic Sans MS" pitchFamily="66" charset="0"/>
              </a:rPr>
              <a:t>: </a:t>
            </a:r>
            <a:r>
              <a:rPr lang="en-GB" sz="4400" dirty="0" err="1" smtClean="0">
                <a:latin typeface="Comic Sans MS" pitchFamily="66" charset="0"/>
              </a:rPr>
              <a:t>ch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sh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th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ng</a:t>
            </a:r>
            <a:endParaRPr lang="en-GB" sz="4400" dirty="0" smtClean="0">
              <a:latin typeface="Comic Sans MS" pitchFamily="66" charset="0"/>
            </a:endParaRPr>
          </a:p>
          <a:p>
            <a:r>
              <a:rPr lang="en-GB" sz="4400" b="1" dirty="0" smtClean="0">
                <a:latin typeface="Comic Sans MS" pitchFamily="66" charset="0"/>
              </a:rPr>
              <a:t>Vowel digraphs</a:t>
            </a:r>
            <a:r>
              <a:rPr lang="en-GB" sz="4400" dirty="0" smtClean="0">
                <a:latin typeface="Comic Sans MS" pitchFamily="66" charset="0"/>
              </a:rPr>
              <a:t>: </a:t>
            </a:r>
            <a:r>
              <a:rPr lang="en-GB" sz="4400" dirty="0" err="1" smtClean="0">
                <a:latin typeface="Comic Sans MS" pitchFamily="66" charset="0"/>
              </a:rPr>
              <a:t>ai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ee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igh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oa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oo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ar</a:t>
            </a:r>
            <a:r>
              <a:rPr lang="en-GB" sz="4400" dirty="0" smtClean="0">
                <a:latin typeface="Comic Sans MS" pitchFamily="66" charset="0"/>
              </a:rPr>
              <a:t>, or, </a:t>
            </a:r>
            <a:r>
              <a:rPr lang="en-GB" sz="4400" dirty="0" err="1" smtClean="0">
                <a:latin typeface="Comic Sans MS" pitchFamily="66" charset="0"/>
              </a:rPr>
              <a:t>ur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ow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oi</a:t>
            </a:r>
            <a:r>
              <a:rPr lang="en-GB" sz="4400" dirty="0" smtClean="0">
                <a:latin typeface="Comic Sans MS" pitchFamily="66" charset="0"/>
              </a:rPr>
              <a:t>, ear, air, </a:t>
            </a:r>
            <a:r>
              <a:rPr lang="en-GB" sz="4400" dirty="0" err="1" smtClean="0">
                <a:latin typeface="Comic Sans MS" pitchFamily="66" charset="0"/>
              </a:rPr>
              <a:t>ure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er</a:t>
            </a:r>
            <a:endParaRPr lang="en-GB" sz="4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3</a:t>
            </a:r>
            <a:endParaRPr lang="en-GB" sz="6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496944" cy="5061176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itchFamily="66" charset="0"/>
              </a:rPr>
              <a:t>This phase consolidates all the children have learnt in the previous phases.</a:t>
            </a:r>
            <a:endParaRPr lang="en-GB" sz="5400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4</a:t>
            </a:r>
            <a:endParaRPr lang="en-GB" sz="6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Children will be taught new graphemes and alternative pronunciations for these graphemes.</a:t>
            </a:r>
          </a:p>
          <a:p>
            <a:r>
              <a:rPr lang="en-GB" sz="4000" b="1" dirty="0" smtClean="0">
                <a:latin typeface="Comic Sans MS" pitchFamily="66" charset="0"/>
              </a:rPr>
              <a:t>Vowel digraphs</a:t>
            </a:r>
            <a:r>
              <a:rPr lang="en-GB" sz="4000" b="1" dirty="0" smtClean="0">
                <a:latin typeface="Comic Sans MS" pitchFamily="66" charset="0"/>
              </a:rPr>
              <a:t>:</a:t>
            </a:r>
            <a:r>
              <a:rPr lang="en-GB" sz="4000" dirty="0" smtClean="0">
                <a:latin typeface="Comic Sans MS" pitchFamily="66" charset="0"/>
              </a:rPr>
              <a:t> </a:t>
            </a:r>
            <a:r>
              <a:rPr lang="en-GB" sz="4000" dirty="0" smtClean="0">
                <a:latin typeface="Comic Sans MS" pitchFamily="66" charset="0"/>
              </a:rPr>
              <a:t>ay, </a:t>
            </a:r>
            <a:r>
              <a:rPr lang="en-GB" sz="4000" dirty="0" err="1" smtClean="0">
                <a:latin typeface="Comic Sans MS" pitchFamily="66" charset="0"/>
              </a:rPr>
              <a:t>ou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ie</a:t>
            </a:r>
            <a:r>
              <a:rPr lang="en-GB" sz="4000" dirty="0" smtClean="0">
                <a:latin typeface="Comic Sans MS" pitchFamily="66" charset="0"/>
              </a:rPr>
              <a:t>, ea, oy, </a:t>
            </a:r>
            <a:r>
              <a:rPr lang="en-GB" sz="4000" dirty="0" err="1" smtClean="0">
                <a:latin typeface="Comic Sans MS" pitchFamily="66" charset="0"/>
              </a:rPr>
              <a:t>ir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ue</a:t>
            </a:r>
            <a:r>
              <a:rPr lang="en-GB" sz="4000" dirty="0" smtClean="0">
                <a:latin typeface="Comic Sans MS" pitchFamily="66" charset="0"/>
              </a:rPr>
              <a:t>, aw, </a:t>
            </a:r>
            <a:r>
              <a:rPr lang="en-GB" sz="4000" dirty="0" err="1" smtClean="0">
                <a:latin typeface="Comic Sans MS" pitchFamily="66" charset="0"/>
              </a:rPr>
              <a:t>ew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oe</a:t>
            </a:r>
            <a:r>
              <a:rPr lang="en-GB" sz="4000" dirty="0" smtClean="0">
                <a:latin typeface="Comic Sans MS" pitchFamily="66" charset="0"/>
              </a:rPr>
              <a:t>, au</a:t>
            </a:r>
          </a:p>
          <a:p>
            <a:r>
              <a:rPr lang="en-GB" sz="4000" b="1" dirty="0" smtClean="0">
                <a:latin typeface="Comic Sans MS" pitchFamily="66" charset="0"/>
              </a:rPr>
              <a:t> Split digraphs: </a:t>
            </a:r>
            <a:r>
              <a:rPr lang="en-GB" sz="4000" dirty="0" err="1" smtClean="0">
                <a:latin typeface="Comic Sans MS" pitchFamily="66" charset="0"/>
              </a:rPr>
              <a:t>a_e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e_e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i_e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o_e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u_e</a:t>
            </a:r>
            <a:endParaRPr lang="en-GB" sz="4000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Phase 5</a:t>
            </a:r>
            <a:endParaRPr lang="en-GB" sz="6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428</TotalTime>
  <Words>674</Words>
  <Application>Microsoft Office PowerPoint</Application>
  <PresentationFormat>On-screen Show (4:3)</PresentationFormat>
  <Paragraphs>110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Candara</vt:lpstr>
      <vt:lpstr>Comic Sans MS</vt:lpstr>
      <vt:lpstr>Symbol</vt:lpstr>
      <vt:lpstr>Times New Roman</vt:lpstr>
      <vt:lpstr>Waveform</vt:lpstr>
      <vt:lpstr>PowerPoint Presentation</vt:lpstr>
      <vt:lpstr>PowerPoint Presentation</vt:lpstr>
      <vt:lpstr>Terminology</vt:lpstr>
      <vt:lpstr>Terminology continued</vt:lpstr>
      <vt:lpstr>Phase 1</vt:lpstr>
      <vt:lpstr>Phase 2</vt:lpstr>
      <vt:lpstr>Phase 3</vt:lpstr>
      <vt:lpstr>Phase 4</vt:lpstr>
      <vt:lpstr>Phase 5</vt:lpstr>
      <vt:lpstr>Phase 6</vt:lpstr>
      <vt:lpstr>Segmenting</vt:lpstr>
      <vt:lpstr>Segmenting</vt:lpstr>
      <vt:lpstr>Blending</vt:lpstr>
      <vt:lpstr>Blending</vt:lpstr>
      <vt:lpstr>What does a Phonics lesson look like?</vt:lpstr>
      <vt:lpstr>Resources</vt:lpstr>
      <vt:lpstr>Year 1 Phonics Test</vt:lpstr>
      <vt:lpstr>~Important things to remember</vt:lpstr>
      <vt:lpstr>Useful websites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</dc:creator>
  <cp:lastModifiedBy>Jo Herbert</cp:lastModifiedBy>
  <cp:revision>28</cp:revision>
  <dcterms:created xsi:type="dcterms:W3CDTF">2013-03-24T18:14:49Z</dcterms:created>
  <dcterms:modified xsi:type="dcterms:W3CDTF">2020-02-24T10:57:27Z</dcterms:modified>
</cp:coreProperties>
</file>