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5" r:id="rId5"/>
    <p:sldId id="266" r:id="rId6"/>
    <p:sldId id="26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3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125970-AA45-4890-9B95-1E1DF188E86A}" type="datetimeFigureOut">
              <a:rPr lang="en-US" smtClean="0"/>
              <a:pPr/>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27CAE-C2C7-449B-A7C9-D10637B6C36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125970-AA45-4890-9B95-1E1DF188E86A}" type="datetimeFigureOut">
              <a:rPr lang="en-US" smtClean="0"/>
              <a:pPr/>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27CAE-C2C7-449B-A7C9-D10637B6C3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125970-AA45-4890-9B95-1E1DF188E86A}" type="datetimeFigureOut">
              <a:rPr lang="en-US" smtClean="0"/>
              <a:pPr/>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27CAE-C2C7-449B-A7C9-D10637B6C3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125970-AA45-4890-9B95-1E1DF188E86A}" type="datetimeFigureOut">
              <a:rPr lang="en-US" smtClean="0"/>
              <a:pPr/>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27CAE-C2C7-449B-A7C9-D10637B6C36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125970-AA45-4890-9B95-1E1DF188E86A}" type="datetimeFigureOut">
              <a:rPr lang="en-US" smtClean="0"/>
              <a:pPr/>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27CAE-C2C7-449B-A7C9-D10637B6C36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125970-AA45-4890-9B95-1E1DF188E86A}" type="datetimeFigureOut">
              <a:rPr lang="en-US" smtClean="0"/>
              <a:pPr/>
              <a:t>9/7/2016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327CAE-C2C7-449B-A7C9-D10637B6C36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125970-AA45-4890-9B95-1E1DF188E86A}" type="datetimeFigureOut">
              <a:rPr lang="en-US" smtClean="0"/>
              <a:pPr/>
              <a:t>9/7/2016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327CAE-C2C7-449B-A7C9-D10637B6C36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125970-AA45-4890-9B95-1E1DF188E86A}" type="datetimeFigureOut">
              <a:rPr lang="en-US" smtClean="0"/>
              <a:pPr/>
              <a:t>9/7/2016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327CAE-C2C7-449B-A7C9-D10637B6C3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25970-AA45-4890-9B95-1E1DF188E86A}" type="datetimeFigureOut">
              <a:rPr lang="en-US" smtClean="0"/>
              <a:pPr/>
              <a:t>9/7/2016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327CAE-C2C7-449B-A7C9-D10637B6C3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125970-AA45-4890-9B95-1E1DF188E86A}" type="datetimeFigureOut">
              <a:rPr lang="en-US" smtClean="0"/>
              <a:pPr/>
              <a:t>9/7/2016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327CAE-C2C7-449B-A7C9-D10637B6C36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125970-AA45-4890-9B95-1E1DF188E86A}" type="datetimeFigureOut">
              <a:rPr lang="en-US" smtClean="0"/>
              <a:pPr/>
              <a:t>9/7/2016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327CAE-C2C7-449B-A7C9-D10637B6C36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alpha val="94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125970-AA45-4890-9B95-1E1DF188E86A}" type="datetimeFigureOut">
              <a:rPr lang="en-US" smtClean="0"/>
              <a:pPr/>
              <a:t>9/7/2016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327CAE-C2C7-449B-A7C9-D10637B6C3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lvl="0" algn="just"/>
            <a:r>
              <a:rPr lang="en-GB" sz="2400" dirty="0" smtClean="0">
                <a:latin typeface="Comic Sans MS" pitchFamily="66" charset="0"/>
              </a:rPr>
              <a:t/>
            </a:r>
            <a:br>
              <a:rPr lang="en-GB" sz="2400" dirty="0" smtClean="0">
                <a:latin typeface="Comic Sans MS" pitchFamily="66" charset="0"/>
              </a:rPr>
            </a:br>
            <a:r>
              <a:rPr lang="en-GB" sz="2400" dirty="0">
                <a:latin typeface="Comic Sans MS" pitchFamily="66" charset="0"/>
              </a:rPr>
              <a:t/>
            </a:r>
            <a:br>
              <a:rPr lang="en-GB" sz="2400" dirty="0">
                <a:latin typeface="Comic Sans MS" pitchFamily="66" charset="0"/>
              </a:rPr>
            </a:br>
            <a:r>
              <a:rPr lang="en-GB" sz="2400" dirty="0" smtClean="0">
                <a:latin typeface="Comic Sans MS" pitchFamily="66" charset="0"/>
              </a:rPr>
              <a:t/>
            </a:r>
            <a:br>
              <a:rPr lang="en-GB" sz="2400" dirty="0" smtClean="0">
                <a:latin typeface="Comic Sans MS" pitchFamily="66" charset="0"/>
              </a:rPr>
            </a:br>
            <a:endParaRPr lang="en-US" sz="2400" dirty="0">
              <a:latin typeface="Comic Sans MS" pitchFamily="66" charset="0"/>
            </a:endParaRPr>
          </a:p>
        </p:txBody>
      </p:sp>
      <p:pic>
        <p:nvPicPr>
          <p:cNvPr id="2050" name="Picture 2"/>
          <p:cNvPicPr>
            <a:picLocks noChangeAspect="1" noChangeArrowheads="1"/>
          </p:cNvPicPr>
          <p:nvPr/>
        </p:nvPicPr>
        <p:blipFill>
          <a:blip r:embed="rId2" cstate="print"/>
          <a:srcRect/>
          <a:stretch>
            <a:fillRect/>
          </a:stretch>
        </p:blipFill>
        <p:spPr bwMode="auto">
          <a:xfrm>
            <a:off x="1835696" y="1700808"/>
            <a:ext cx="5976664" cy="3971336"/>
          </a:xfrm>
          <a:prstGeom prst="rect">
            <a:avLst/>
          </a:prstGeom>
          <a:noFill/>
          <a:ln w="9525">
            <a:noFill/>
            <a:miter lim="800000"/>
            <a:headEnd/>
            <a:tailEnd/>
          </a:ln>
        </p:spPr>
      </p:pic>
      <p:sp>
        <p:nvSpPr>
          <p:cNvPr id="5" name="Rectangle 4"/>
          <p:cNvSpPr/>
          <p:nvPr/>
        </p:nvSpPr>
        <p:spPr>
          <a:xfrm>
            <a:off x="1259632" y="260648"/>
            <a:ext cx="6552728" cy="707886"/>
          </a:xfrm>
          <a:prstGeom prst="rect">
            <a:avLst/>
          </a:prstGeom>
        </p:spPr>
        <p:txBody>
          <a:bodyPr wrap="square">
            <a:spAutoFit/>
          </a:bodyPr>
          <a:lstStyle/>
          <a:p>
            <a:pPr algn="ctr"/>
            <a:r>
              <a:rPr lang="en-US" sz="4000" dirty="0" smtClean="0">
                <a:solidFill>
                  <a:schemeClr val="bg1"/>
                </a:solidFill>
                <a:latin typeface="Comic Sans MS" panose="030F0702030302020204" pitchFamily="66" charset="0"/>
              </a:rPr>
              <a:t>Meet the Teachers!</a:t>
            </a:r>
            <a:endParaRPr lang="en-US" sz="4000" dirty="0">
              <a:solidFill>
                <a:schemeClr val="bg1"/>
              </a:solidFill>
              <a:latin typeface="Comic Sans MS" panose="030F0702030302020204" pitchFamily="66" charset="0"/>
            </a:endParaRPr>
          </a:p>
        </p:txBody>
      </p:sp>
      <p:sp>
        <p:nvSpPr>
          <p:cNvPr id="6" name="TextBox 5"/>
          <p:cNvSpPr txBox="1"/>
          <p:nvPr/>
        </p:nvSpPr>
        <p:spPr>
          <a:xfrm flipH="1">
            <a:off x="1876411" y="6021288"/>
            <a:ext cx="6367997" cy="523220"/>
          </a:xfrm>
          <a:prstGeom prst="rect">
            <a:avLst/>
          </a:prstGeom>
          <a:noFill/>
        </p:spPr>
        <p:txBody>
          <a:bodyPr wrap="square" rtlCol="0">
            <a:spAutoFit/>
          </a:bodyPr>
          <a:lstStyle/>
          <a:p>
            <a:pPr algn="ctr"/>
            <a:r>
              <a:rPr lang="en-GB" sz="2800" dirty="0" smtClean="0">
                <a:solidFill>
                  <a:schemeClr val="bg1"/>
                </a:solidFill>
                <a:latin typeface="Comic Sans MS" pitchFamily="66" charset="0"/>
              </a:rPr>
              <a:t>Thursday </a:t>
            </a:r>
            <a:r>
              <a:rPr lang="en-GB" sz="2800" dirty="0">
                <a:solidFill>
                  <a:schemeClr val="bg1"/>
                </a:solidFill>
                <a:latin typeface="Comic Sans MS" pitchFamily="66" charset="0"/>
              </a:rPr>
              <a:t>8</a:t>
            </a:r>
            <a:r>
              <a:rPr lang="en-GB" sz="2800" baseline="30000" dirty="0" smtClean="0">
                <a:solidFill>
                  <a:schemeClr val="bg1"/>
                </a:solidFill>
                <a:latin typeface="Comic Sans MS" pitchFamily="66" charset="0"/>
              </a:rPr>
              <a:t>th</a:t>
            </a:r>
            <a:r>
              <a:rPr lang="en-GB" sz="2800" dirty="0" smtClean="0">
                <a:solidFill>
                  <a:schemeClr val="bg1"/>
                </a:solidFill>
                <a:latin typeface="Comic Sans MS" pitchFamily="66" charset="0"/>
              </a:rPr>
              <a:t> </a:t>
            </a:r>
            <a:r>
              <a:rPr lang="en-GB" sz="2800" dirty="0" smtClean="0">
                <a:solidFill>
                  <a:schemeClr val="bg1"/>
                </a:solidFill>
                <a:latin typeface="Comic Sans MS" pitchFamily="66" charset="0"/>
              </a:rPr>
              <a:t>September </a:t>
            </a:r>
            <a:r>
              <a:rPr lang="en-GB" sz="2800" dirty="0" smtClean="0">
                <a:solidFill>
                  <a:schemeClr val="bg1"/>
                </a:solidFill>
                <a:latin typeface="Comic Sans MS" pitchFamily="66" charset="0"/>
              </a:rPr>
              <a:t>2016</a:t>
            </a:r>
            <a:endParaRPr lang="en-US" sz="2800" dirty="0">
              <a:solidFill>
                <a:schemeClr val="bg1"/>
              </a:solidFill>
              <a:latin typeface="Comic Sans MS" pitchFamily="66" charset="0"/>
            </a:endParaRPr>
          </a:p>
        </p:txBody>
      </p:sp>
      <p:pic>
        <p:nvPicPr>
          <p:cNvPr id="8" name="Picture 2"/>
          <p:cNvPicPr>
            <a:picLocks noChangeAspect="1" noChangeArrowheads="1"/>
          </p:cNvPicPr>
          <p:nvPr/>
        </p:nvPicPr>
        <p:blipFill>
          <a:blip r:embed="rId3" cstate="print"/>
          <a:srcRect/>
          <a:stretch>
            <a:fillRect/>
          </a:stretch>
        </p:blipFill>
        <p:spPr bwMode="auto">
          <a:xfrm>
            <a:off x="4139952" y="4221088"/>
            <a:ext cx="1512168" cy="1654154"/>
          </a:xfrm>
          <a:prstGeom prst="rect">
            <a:avLst/>
          </a:prstGeom>
          <a:noFill/>
          <a:ln w="9525">
            <a:noFill/>
            <a:miter lim="800000"/>
            <a:headEnd/>
            <a:tailEnd/>
          </a:ln>
        </p:spPr>
      </p:pic>
      <p:sp>
        <p:nvSpPr>
          <p:cNvPr id="10" name="Rectangle 9"/>
          <p:cNvSpPr/>
          <p:nvPr/>
        </p:nvSpPr>
        <p:spPr>
          <a:xfrm>
            <a:off x="2627784" y="1772816"/>
            <a:ext cx="4572000" cy="646331"/>
          </a:xfrm>
          <a:prstGeom prst="rect">
            <a:avLst/>
          </a:prstGeom>
        </p:spPr>
        <p:txBody>
          <a:bodyPr>
            <a:spAutoFit/>
          </a:bodyPr>
          <a:lstStyle/>
          <a:p>
            <a:r>
              <a:rPr lang="en-US" b="1" dirty="0" smtClean="0">
                <a:solidFill>
                  <a:srgbClr val="002060"/>
                </a:solidFill>
                <a:latin typeface="Comic Sans MS" pitchFamily="66" charset="0"/>
              </a:rPr>
              <a:t>A caring Christian, community, where we love, learn and aim for excellence. </a:t>
            </a:r>
            <a:endParaRPr lang="en-US" b="1" dirty="0">
              <a:solidFill>
                <a:srgbClr val="002060"/>
              </a:solidFill>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71400"/>
            <a:ext cx="8229600" cy="1143000"/>
          </a:xfrm>
        </p:spPr>
        <p:txBody>
          <a:bodyPr>
            <a:normAutofit fontScale="90000"/>
          </a:bodyPr>
          <a:lstStyle/>
          <a:p>
            <a:r>
              <a:rPr lang="en-GB" dirty="0" smtClean="0">
                <a:solidFill>
                  <a:schemeClr val="bg1"/>
                </a:solidFill>
                <a:latin typeface="Comic Sans MS" pitchFamily="66" charset="0"/>
              </a:rPr>
              <a:t/>
            </a:r>
            <a:br>
              <a:rPr lang="en-GB" dirty="0" smtClean="0">
                <a:solidFill>
                  <a:schemeClr val="bg1"/>
                </a:solidFill>
                <a:latin typeface="Comic Sans MS" pitchFamily="66" charset="0"/>
              </a:rPr>
            </a:br>
            <a:r>
              <a:rPr lang="en-GB" dirty="0" smtClean="0">
                <a:solidFill>
                  <a:schemeClr val="bg1"/>
                </a:solidFill>
                <a:latin typeface="Comic Sans MS" pitchFamily="66" charset="0"/>
              </a:rPr>
              <a:t>Routine</a:t>
            </a:r>
            <a:r>
              <a:rPr lang="en-GB" dirty="0" smtClean="0"/>
              <a:t> </a:t>
            </a:r>
            <a:endParaRPr lang="en-US" dirty="0"/>
          </a:p>
        </p:txBody>
      </p:sp>
      <p:sp>
        <p:nvSpPr>
          <p:cNvPr id="3" name="Content Placeholder 2"/>
          <p:cNvSpPr>
            <a:spLocks noGrp="1"/>
          </p:cNvSpPr>
          <p:nvPr>
            <p:ph idx="1"/>
          </p:nvPr>
        </p:nvSpPr>
        <p:spPr>
          <a:xfrm>
            <a:off x="323528" y="1268760"/>
            <a:ext cx="8229600" cy="4929411"/>
          </a:xfrm>
        </p:spPr>
        <p:txBody>
          <a:bodyPr>
            <a:normAutofit fontScale="62500" lnSpcReduction="20000"/>
          </a:bodyPr>
          <a:lstStyle/>
          <a:p>
            <a:r>
              <a:rPr lang="en-GB" sz="2800" dirty="0" smtClean="0">
                <a:solidFill>
                  <a:schemeClr val="bg1"/>
                </a:solidFill>
                <a:latin typeface="Comic Sans MS" pitchFamily="66" charset="0"/>
              </a:rPr>
              <a:t>Please be punctual,  </a:t>
            </a:r>
            <a:r>
              <a:rPr lang="en-GB" sz="2800" dirty="0">
                <a:solidFill>
                  <a:schemeClr val="bg1"/>
                </a:solidFill>
                <a:latin typeface="Comic Sans MS" pitchFamily="66" charset="0"/>
              </a:rPr>
              <a:t>p</a:t>
            </a:r>
            <a:r>
              <a:rPr lang="en-GB" sz="2800" dirty="0" smtClean="0">
                <a:solidFill>
                  <a:schemeClr val="bg1"/>
                </a:solidFill>
                <a:latin typeface="Comic Sans MS" pitchFamily="66" charset="0"/>
              </a:rPr>
              <a:t>layground gates open at 8:40 am. An adult will be on duty until the whistle blows at 8:50 am.</a:t>
            </a:r>
          </a:p>
          <a:p>
            <a:endParaRPr lang="en-GB" sz="2800" dirty="0" smtClean="0">
              <a:solidFill>
                <a:schemeClr val="bg1"/>
              </a:solidFill>
              <a:latin typeface="Comic Sans MS" pitchFamily="66" charset="0"/>
            </a:endParaRPr>
          </a:p>
          <a:p>
            <a:r>
              <a:rPr lang="en-GB" sz="2800" dirty="0" smtClean="0">
                <a:solidFill>
                  <a:schemeClr val="bg1"/>
                </a:solidFill>
                <a:latin typeface="Comic Sans MS" pitchFamily="66" charset="0"/>
              </a:rPr>
              <a:t>Remember children are not allowed to:</a:t>
            </a:r>
          </a:p>
          <a:p>
            <a:endParaRPr lang="en-GB" sz="2800" dirty="0">
              <a:solidFill>
                <a:schemeClr val="bg1"/>
              </a:solidFill>
              <a:latin typeface="Comic Sans MS" pitchFamily="66" charset="0"/>
            </a:endParaRPr>
          </a:p>
          <a:p>
            <a:r>
              <a:rPr lang="en-GB" sz="2800" dirty="0" smtClean="0">
                <a:solidFill>
                  <a:schemeClr val="bg1"/>
                </a:solidFill>
                <a:latin typeface="Comic Sans MS" pitchFamily="66" charset="0"/>
              </a:rPr>
              <a:t>Use the tyre park. </a:t>
            </a:r>
          </a:p>
          <a:p>
            <a:r>
              <a:rPr lang="en-GB" sz="2800" dirty="0" smtClean="0">
                <a:solidFill>
                  <a:schemeClr val="bg1"/>
                </a:solidFill>
                <a:latin typeface="Comic Sans MS" pitchFamily="66" charset="0"/>
              </a:rPr>
              <a:t>Ride scooters or bikes on the playground.</a:t>
            </a:r>
          </a:p>
          <a:p>
            <a:r>
              <a:rPr lang="en-GB" sz="2800" dirty="0" smtClean="0">
                <a:solidFill>
                  <a:schemeClr val="bg1"/>
                </a:solidFill>
                <a:latin typeface="Comic Sans MS" pitchFamily="66" charset="0"/>
              </a:rPr>
              <a:t>Play ball games.</a:t>
            </a:r>
          </a:p>
          <a:p>
            <a:endParaRPr lang="en-GB" sz="2800" dirty="0">
              <a:solidFill>
                <a:schemeClr val="bg1"/>
              </a:solidFill>
              <a:latin typeface="Comic Sans MS" pitchFamily="66" charset="0"/>
            </a:endParaRPr>
          </a:p>
          <a:p>
            <a:pPr marL="0" indent="0">
              <a:buNone/>
            </a:pPr>
            <a:r>
              <a:rPr lang="en-GB" sz="2800" i="1" dirty="0" smtClean="0">
                <a:solidFill>
                  <a:schemeClr val="bg1"/>
                </a:solidFill>
                <a:latin typeface="Comic Sans MS" pitchFamily="66" charset="0"/>
              </a:rPr>
              <a:t>This is due to younger children being present.  We do not want anyone to get hurt.</a:t>
            </a:r>
          </a:p>
          <a:p>
            <a:endParaRPr lang="en-GB" sz="2800" dirty="0" smtClean="0">
              <a:solidFill>
                <a:schemeClr val="bg1"/>
              </a:solidFill>
              <a:latin typeface="Comic Sans MS" pitchFamily="66" charset="0"/>
            </a:endParaRPr>
          </a:p>
          <a:p>
            <a:pPr marL="0" indent="0">
              <a:buNone/>
            </a:pPr>
            <a:r>
              <a:rPr lang="en-US" sz="2800" dirty="0" smtClean="0">
                <a:solidFill>
                  <a:schemeClr val="bg1"/>
                </a:solidFill>
                <a:effectLst>
                  <a:outerShdw blurRad="38100" dist="38100" dir="2700000" algn="tl">
                    <a:srgbClr val="000000">
                      <a:alpha val="43137"/>
                    </a:srgbClr>
                  </a:outerShdw>
                </a:effectLst>
                <a:latin typeface="Comic Sans MS" pitchFamily="66" charset="0"/>
              </a:rPr>
              <a:t>If you need to make an appointment with your child’s Teacher, we would be happy to meet with you after </a:t>
            </a:r>
            <a:r>
              <a:rPr lang="en-US" sz="2800" dirty="0" smtClean="0">
                <a:solidFill>
                  <a:schemeClr val="bg1"/>
                </a:solidFill>
                <a:effectLst>
                  <a:outerShdw blurRad="38100" dist="38100" dir="2700000" algn="tl">
                    <a:srgbClr val="000000">
                      <a:alpha val="43137"/>
                    </a:srgbClr>
                  </a:outerShdw>
                </a:effectLst>
                <a:latin typeface="Comic Sans MS" pitchFamily="66" charset="0"/>
              </a:rPr>
              <a:t>school on Wednesday.  Please use the yellow booklets in the school entrance to make an appointment between 3:30 to 4:30pm. </a:t>
            </a:r>
            <a:r>
              <a:rPr lang="en-US" sz="2800" dirty="0" smtClean="0">
                <a:solidFill>
                  <a:schemeClr val="bg1"/>
                </a:solidFill>
                <a:effectLst>
                  <a:outerShdw blurRad="38100" dist="38100" dir="2700000" algn="tl">
                    <a:srgbClr val="000000">
                      <a:alpha val="43137"/>
                    </a:srgbClr>
                  </a:outerShdw>
                </a:effectLst>
                <a:latin typeface="Comic Sans MS" pitchFamily="66" charset="0"/>
              </a:rPr>
              <a:t>Mornings are very busy, however the Office Staff will always be pleased to pass any urgent messages to us.</a:t>
            </a:r>
            <a:r>
              <a:rPr lang="en-US" sz="2800" dirty="0" smtClean="0">
                <a:latin typeface="Comic Sans MS" pitchFamily="66" charset="0"/>
              </a:rPr>
              <a:t/>
            </a:r>
            <a:br>
              <a:rPr lang="en-US" sz="2800" dirty="0" smtClean="0">
                <a:latin typeface="Comic Sans MS" pitchFamily="66" charset="0"/>
              </a:rPr>
            </a:b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275856" y="476672"/>
            <a:ext cx="1800200" cy="1969233"/>
          </a:xfrm>
          <a:prstGeom prst="rect">
            <a:avLst/>
          </a:prstGeom>
          <a:noFill/>
          <a:ln w="9525">
            <a:noFill/>
            <a:miter lim="800000"/>
            <a:headEnd/>
            <a:tailEnd/>
          </a:ln>
        </p:spPr>
      </p:pic>
      <p:sp>
        <p:nvSpPr>
          <p:cNvPr id="5" name="Rectangle 4"/>
          <p:cNvSpPr/>
          <p:nvPr/>
        </p:nvSpPr>
        <p:spPr>
          <a:xfrm>
            <a:off x="863588" y="2445905"/>
            <a:ext cx="7416824" cy="3908762"/>
          </a:xfrm>
          <a:prstGeom prst="rect">
            <a:avLst/>
          </a:prstGeom>
        </p:spPr>
        <p:txBody>
          <a:bodyPr wrap="square">
            <a:spAutoFit/>
          </a:bodyPr>
          <a:lstStyle/>
          <a:p>
            <a:pPr lvl="0" algn="just"/>
            <a:endParaRPr lang="en-GB" sz="2800" dirty="0" smtClean="0">
              <a:solidFill>
                <a:schemeClr val="bg1"/>
              </a:solidFill>
              <a:latin typeface="Comic Sans MS" pitchFamily="66" charset="0"/>
            </a:endParaRPr>
          </a:p>
          <a:p>
            <a:pPr algn="just"/>
            <a:r>
              <a:rPr lang="en-GB" sz="2000" dirty="0" smtClean="0">
                <a:solidFill>
                  <a:schemeClr val="bg1"/>
                </a:solidFill>
                <a:latin typeface="Comic Sans MS" pitchFamily="66" charset="0"/>
              </a:rPr>
              <a:t>School uniform –EVERYTHING named. This helps to make children independent when changing for P.E. </a:t>
            </a:r>
          </a:p>
          <a:p>
            <a:pPr algn="just"/>
            <a:endParaRPr lang="en-GB" sz="2000" dirty="0" smtClean="0">
              <a:solidFill>
                <a:schemeClr val="bg1"/>
              </a:solidFill>
              <a:latin typeface="Comic Sans MS" pitchFamily="66" charset="0"/>
            </a:endParaRPr>
          </a:p>
          <a:p>
            <a:pPr algn="just"/>
            <a:r>
              <a:rPr lang="en-GB" sz="2000" dirty="0" smtClean="0">
                <a:solidFill>
                  <a:schemeClr val="bg1"/>
                </a:solidFill>
                <a:latin typeface="Comic Sans MS" pitchFamily="66" charset="0"/>
              </a:rPr>
              <a:t>Named water bottle everyday (regardless of season).</a:t>
            </a:r>
          </a:p>
          <a:p>
            <a:pPr algn="just"/>
            <a:r>
              <a:rPr lang="en-GB" sz="2000" dirty="0" smtClean="0">
                <a:solidFill>
                  <a:schemeClr val="bg1"/>
                </a:solidFill>
                <a:latin typeface="Comic Sans MS" pitchFamily="66" charset="0"/>
              </a:rPr>
              <a:t>Please ensure reading records and book, wallet, maths target sheet are kept in book bag.  Any key words or sounds to be kept in wallet.</a:t>
            </a:r>
          </a:p>
          <a:p>
            <a:pPr lvl="0" algn="just"/>
            <a:endParaRPr lang="en-GB" sz="2000" dirty="0" smtClean="0">
              <a:solidFill>
                <a:schemeClr val="bg1"/>
              </a:solidFill>
              <a:latin typeface="Comic Sans MS" pitchFamily="66" charset="0"/>
            </a:endParaRPr>
          </a:p>
          <a:p>
            <a:pPr lvl="0" algn="just"/>
            <a:endParaRPr lang="en-GB" sz="2000" dirty="0">
              <a:solidFill>
                <a:schemeClr val="bg1"/>
              </a:solidFill>
              <a:latin typeface="Comic Sans MS" pitchFamily="66" charset="0"/>
            </a:endParaRPr>
          </a:p>
          <a:p>
            <a:pPr lvl="0" algn="just"/>
            <a:r>
              <a:rPr lang="en-GB" sz="2000" dirty="0" smtClean="0">
                <a:solidFill>
                  <a:schemeClr val="bg1"/>
                </a:solidFill>
                <a:latin typeface="Comic Sans MS" pitchFamily="66" charset="0"/>
              </a:rPr>
              <a:t>Library books are changed on Fridays.</a:t>
            </a:r>
          </a:p>
          <a:p>
            <a:pPr lvl="0" algn="just"/>
            <a:endParaRPr lang="en-US" sz="2000" dirty="0" smtClean="0">
              <a:solidFill>
                <a:schemeClr val="bg1"/>
              </a:solidFill>
              <a:latin typeface="Comic Sans MS" pitchFamily="66" charset="0"/>
            </a:endParaRPr>
          </a:p>
        </p:txBody>
      </p:sp>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05264"/>
            <a:ext cx="9144000" cy="1052736"/>
          </a:xfrm>
        </p:spPr>
        <p:txBody>
          <a:bodyPr>
            <a:normAutofit fontScale="90000"/>
          </a:bodyPr>
          <a:lstStyle/>
          <a:p>
            <a:r>
              <a:rPr lang="en-GB" dirty="0" smtClean="0">
                <a:solidFill>
                  <a:schemeClr val="bg1"/>
                </a:solidFill>
                <a:latin typeface="Comic Sans MS" pitchFamily="66" charset="0"/>
              </a:rPr>
              <a:t/>
            </a:r>
            <a:br>
              <a:rPr lang="en-GB" dirty="0" smtClean="0">
                <a:solidFill>
                  <a:schemeClr val="bg1"/>
                </a:solidFill>
                <a:latin typeface="Comic Sans MS" pitchFamily="66" charset="0"/>
              </a:rPr>
            </a:br>
            <a:r>
              <a:rPr lang="en-GB" dirty="0" smtClean="0">
                <a:solidFill>
                  <a:schemeClr val="bg1"/>
                </a:solidFill>
                <a:latin typeface="Comic Sans MS" pitchFamily="66" charset="0"/>
              </a:rPr>
              <a:t> </a:t>
            </a:r>
          </a:p>
        </p:txBody>
      </p:sp>
      <p:sp>
        <p:nvSpPr>
          <p:cNvPr id="6" name="Text Box 3"/>
          <p:cNvSpPr txBox="1">
            <a:spLocks noChangeArrowheads="1"/>
          </p:cNvSpPr>
          <p:nvPr/>
        </p:nvSpPr>
        <p:spPr bwMode="auto">
          <a:xfrm>
            <a:off x="107505" y="188640"/>
            <a:ext cx="3744416" cy="2952328"/>
          </a:xfrm>
          <a:prstGeom prst="rect">
            <a:avLst/>
          </a:prstGeom>
          <a:solidFill>
            <a:srgbClr val="FDE56F"/>
          </a:solidFill>
          <a:ln w="12700"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DBF5F9"/>
                  </a:outerShdw>
                </a:effectLst>
              </a14:hiddenEffects>
            </a:ext>
          </a:extLst>
        </p:spPr>
        <p:txBody>
          <a:bodyPr vert="horz" wrap="square" lIns="35560" tIns="35560" rIns="35560" bIns="3556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200" b="1" i="0" u="sng" strike="noStrike" cap="none" normalizeH="0" baseline="0" dirty="0" smtClean="0">
                <a:ln>
                  <a:noFill/>
                </a:ln>
                <a:solidFill>
                  <a:srgbClr val="000000"/>
                </a:solidFill>
                <a:effectLst/>
                <a:latin typeface="Lucida Handwriting" pitchFamily="66" charset="0"/>
                <a:cs typeface="Arial" pitchFamily="34" charset="0"/>
              </a:rPr>
              <a:t>English</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rPr>
              <a:t>Diary Writing – Samuel Pepys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rPr>
              <a:t>Factual Writing—All about me and my family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rPr>
              <a:t>Information Texts—The Great Fire of London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rPr>
              <a:t>Antarctica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rPr>
              <a:t>Alliteration Poetry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rPr>
              <a:t>Story Writing: Danny and the Great White Bear </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rPr>
              <a:t>by Anne </a:t>
            </a:r>
            <a:r>
              <a:rPr kumimoji="0" lang="en-GB" altLang="en-US" sz="1000" b="0" i="0" u="none" strike="noStrike" cap="none" normalizeH="0" baseline="0" dirty="0" err="1" smtClean="0">
                <a:ln>
                  <a:noFill/>
                </a:ln>
                <a:solidFill>
                  <a:srgbClr val="000000"/>
                </a:solidFill>
                <a:effectLst/>
                <a:latin typeface="Lucida Handwriting" pitchFamily="66" charset="0"/>
                <a:cs typeface="Arial" pitchFamily="34" charset="0"/>
              </a:rPr>
              <a:t>Cottringer</a:t>
            </a:r>
            <a:endPar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rPr>
              <a:t>Play Scripts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rPr>
              <a:t>Comprehension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rPr>
              <a:t>Newspaper Reports</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 Box 4"/>
          <p:cNvSpPr txBox="1">
            <a:spLocks noChangeArrowheads="1"/>
          </p:cNvSpPr>
          <p:nvPr/>
        </p:nvSpPr>
        <p:spPr bwMode="auto">
          <a:xfrm>
            <a:off x="3995936" y="188640"/>
            <a:ext cx="4421187" cy="1335087"/>
          </a:xfrm>
          <a:prstGeom prst="rect">
            <a:avLst/>
          </a:prstGeom>
          <a:solidFill>
            <a:srgbClr val="FF33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BF5F9"/>
                  </a:outerShdw>
                </a:effectLst>
              </a14:hiddenEffects>
            </a:ext>
          </a:extLst>
        </p:spPr>
        <p:txBody>
          <a:bodyPr vert="horz" wrap="square" lIns="35560" tIns="35560" rIns="35560" bIns="3556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noProof="1" smtClean="0">
                <a:ln>
                  <a:noFill/>
                </a:ln>
                <a:solidFill>
                  <a:srgbClr val="000000"/>
                </a:solidFill>
                <a:effectLst/>
                <a:latin typeface="Lucida Handwriting" pitchFamily="66" charset="0"/>
                <a:cs typeface="Arial" pitchFamily="34" charset="0"/>
              </a:rPr>
              <a:t>Year</a:t>
            </a:r>
            <a:r>
              <a:rPr kumimoji="0" lang="en-GB" altLang="en-US" sz="2200" b="1" i="0" u="none" strike="noStrike" cap="none" normalizeH="0" baseline="0" dirty="0" smtClean="0">
                <a:ln>
                  <a:noFill/>
                </a:ln>
                <a:solidFill>
                  <a:srgbClr val="000000"/>
                </a:solidFill>
                <a:effectLst/>
                <a:latin typeface="Lucida Handwriting" pitchFamily="66" charset="0"/>
                <a:cs typeface="Arial" pitchFamily="34" charset="0"/>
              </a:rPr>
              <a:t> 1 &amp; 2</a:t>
            </a:r>
            <a:r>
              <a:rPr kumimoji="0" lang="en-GB" altLang="en-US" sz="2200" b="1" i="0" u="none" strike="noStrike" cap="none" normalizeH="0" baseline="0" noProof="1" smtClean="0">
                <a:ln>
                  <a:noFill/>
                </a:ln>
                <a:solidFill>
                  <a:srgbClr val="000000"/>
                </a:solidFill>
                <a:effectLst/>
                <a:latin typeface="Lucida Handwriting" pitchFamily="66" charset="0"/>
                <a:cs typeface="Arial" pitchFamily="34" charset="0"/>
              </a:rPr>
              <a:t> </a:t>
            </a:r>
            <a:endParaRPr kumimoji="0" lang="en-GB" altLang="en-US" sz="2200" b="1" i="0" u="none" strike="noStrike" cap="none" normalizeH="0" baseline="0" dirty="0" smtClean="0">
              <a:ln>
                <a:noFill/>
              </a:ln>
              <a:solidFill>
                <a:srgbClr val="000000"/>
              </a:solidFill>
              <a:effectLst/>
              <a:latin typeface="Lucida Handwriting" pitchFamily="66"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1" i="0" u="none" strike="noStrike" cap="none" normalizeH="0" baseline="0" dirty="0" smtClean="0">
                <a:ln>
                  <a:noFill/>
                </a:ln>
                <a:solidFill>
                  <a:srgbClr val="000000"/>
                </a:solidFill>
                <a:effectLst/>
                <a:latin typeface="Lucida Handwriting" pitchFamily="66" charset="0"/>
                <a:cs typeface="Arial" pitchFamily="34" charset="0"/>
              </a:rPr>
              <a:t>Autumn Term 2016</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dirty="0" smtClean="0">
                <a:ln>
                  <a:noFill/>
                </a:ln>
                <a:solidFill>
                  <a:srgbClr val="C6DDE1"/>
                </a:solidFill>
                <a:effectLst/>
                <a:latin typeface="Lucida Handwriting" pitchFamily="66" charset="0"/>
                <a:cs typeface="Arial" pitchFamily="34" charset="0"/>
              </a:rPr>
              <a:t>FIRE &amp; ICE</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Text Box 5"/>
          <p:cNvSpPr txBox="1">
            <a:spLocks noChangeArrowheads="1"/>
          </p:cNvSpPr>
          <p:nvPr/>
        </p:nvSpPr>
        <p:spPr bwMode="auto">
          <a:xfrm>
            <a:off x="4014241" y="1664804"/>
            <a:ext cx="1922462" cy="3060340"/>
          </a:xfrm>
          <a:prstGeom prst="rect">
            <a:avLst/>
          </a:prstGeom>
          <a:solidFill>
            <a:srgbClr val="0070C0"/>
          </a:solidFill>
          <a:ln w="12700"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DBF5F9"/>
                  </a:outerShdw>
                </a:effectLst>
              </a14:hiddenEffects>
            </a:ext>
          </a:extLst>
        </p:spPr>
        <p:txBody>
          <a:bodyPr vert="horz" wrap="square" lIns="35560" tIns="35560" rIns="35560" bIns="3556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sng" strike="noStrike" cap="none" normalizeH="0" baseline="0" dirty="0" smtClean="0">
                <a:ln>
                  <a:noFill/>
                </a:ln>
                <a:solidFill>
                  <a:srgbClr val="000000"/>
                </a:solidFill>
                <a:effectLst/>
                <a:latin typeface="Lucida Handwriting" pitchFamily="66" charset="0"/>
                <a:cs typeface="Arial" pitchFamily="34" charset="0"/>
              </a:rPr>
              <a:t>Mathematics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C6DDE1"/>
                </a:solidFill>
                <a:effectLst/>
                <a:latin typeface="Lucida Handwriting" pitchFamily="66" charset="0"/>
                <a:cs typeface="Arial" pitchFamily="34" charset="0"/>
              </a:rPr>
              <a:t>Mental  mathematics and home target cards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Lucida Handwriting" pitchFamily="66" charset="0"/>
                <a:cs typeface="Arial" pitchFamily="34" charset="0"/>
              </a:rPr>
              <a:t>Problem solving</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rgbClr val="000000"/>
              </a:solidFill>
              <a:effectLst/>
              <a:latin typeface="Lucida Handwriting" pitchFamily="66"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Lucida Handwriting" pitchFamily="66" charset="0"/>
                <a:cs typeface="Arial" pitchFamily="34" charset="0"/>
              </a:rPr>
              <a:t>Number sequences and number bonds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rgbClr val="000000"/>
              </a:solidFill>
              <a:effectLst/>
              <a:latin typeface="Lucida Handwriting" pitchFamily="66"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Lucida Handwriting" pitchFamily="66" charset="0"/>
                <a:cs typeface="Arial" pitchFamily="34" charset="0"/>
              </a:rPr>
              <a:t>Multiplication &amp;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Lucida Handwriting" pitchFamily="66" charset="0"/>
                <a:cs typeface="Arial" pitchFamily="34" charset="0"/>
              </a:rPr>
              <a:t>division facts</a:t>
            </a:r>
            <a:endParaRPr kumimoji="0" lang="en-US" altLang="en-US" sz="1000" b="1" i="0" u="none" strike="noStrike" cap="none" normalizeH="0" baseline="0" dirty="0" smtClean="0">
              <a:ln>
                <a:noFill/>
              </a:ln>
              <a:solidFill>
                <a:srgbClr val="000000"/>
              </a:solidFill>
              <a:effectLst/>
              <a:latin typeface="Lucida Handwriting" pitchFamily="66"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rgbClr val="000000"/>
              </a:solidFill>
              <a:effectLst/>
              <a:latin typeface="Lucida Handwriting" pitchFamily="66"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Lucida Handwriting" pitchFamily="66" charset="0"/>
                <a:cs typeface="Arial" pitchFamily="34" charset="0"/>
              </a:rPr>
              <a:t>Money</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rgbClr val="000000"/>
              </a:solidFill>
              <a:effectLst/>
              <a:latin typeface="Lucida Handwriting" pitchFamily="66"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Lucida Handwriting" pitchFamily="66" charset="0"/>
                <a:cs typeface="Arial" pitchFamily="34" charset="0"/>
              </a:rPr>
              <a:t>Capacity, length and weight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rgbClr val="000000"/>
              </a:solidFill>
              <a:effectLst/>
              <a:latin typeface="Lucida Handwriting" pitchFamily="66"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Lucida Handwriting" pitchFamily="66" charset="0"/>
                <a:cs typeface="Arial" pitchFamily="34" charset="0"/>
              </a:rPr>
              <a:t>Time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rgbClr val="000000"/>
              </a:solidFill>
              <a:effectLst/>
              <a:latin typeface="Lucida Handwriting" pitchFamily="66"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Lucida Handwriting" pitchFamily="66" charset="0"/>
                <a:cs typeface="Arial" pitchFamily="34" charset="0"/>
              </a:rPr>
              <a:t>Shape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rgbClr val="000000"/>
              </a:solidFill>
              <a:effectLst/>
              <a:latin typeface="Lucida Handwriting" pitchFamily="66"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rgbClr val="000000"/>
              </a:solidFill>
              <a:effectLst/>
              <a:latin typeface="Lucida Handwriting"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dirty="0" smtClean="0">
              <a:ln>
                <a:noFill/>
              </a:ln>
              <a:solidFill>
                <a:srgbClr val="000000"/>
              </a:solidFill>
              <a:effectLst/>
              <a:latin typeface="Comic Sans MS"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30" name="Picture 6" descr="Image result for samuel pepy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312" y="1052736"/>
            <a:ext cx="1151185" cy="1375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103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5" y="3372142"/>
            <a:ext cx="3190875" cy="1914525"/>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 Box 9"/>
          <p:cNvSpPr txBox="1">
            <a:spLocks noChangeArrowheads="1"/>
          </p:cNvSpPr>
          <p:nvPr/>
        </p:nvSpPr>
        <p:spPr bwMode="auto">
          <a:xfrm>
            <a:off x="6329561" y="2610470"/>
            <a:ext cx="2503487" cy="3797300"/>
          </a:xfrm>
          <a:prstGeom prst="rect">
            <a:avLst/>
          </a:prstGeom>
          <a:solidFill>
            <a:srgbClr val="FA7A06"/>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BF5F9"/>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200" b="1" i="0" u="sng" strike="noStrike" cap="none" normalizeH="0" baseline="0" dirty="0" smtClean="0">
                <a:ln>
                  <a:noFill/>
                </a:ln>
                <a:solidFill>
                  <a:srgbClr val="000000"/>
                </a:solidFill>
                <a:effectLst/>
                <a:latin typeface="Lucida Handwriting" pitchFamily="66" charset="0"/>
                <a:cs typeface="Arial" pitchFamily="34" charset="0"/>
              </a:rPr>
              <a:t>Religious Education  &amp;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200" b="1" i="0" u="sng" strike="noStrike" cap="none" normalizeH="0" baseline="0" dirty="0" smtClean="0">
                <a:ln>
                  <a:noFill/>
                </a:ln>
                <a:solidFill>
                  <a:srgbClr val="000000"/>
                </a:solidFill>
                <a:effectLst/>
                <a:latin typeface="Lucida Handwriting" pitchFamily="66" charset="0"/>
                <a:cs typeface="Arial" pitchFamily="34" charset="0"/>
              </a:rPr>
              <a:t>Personal ,Social ,Health  &amp;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200" b="1" i="0" u="sng" strike="noStrike" cap="none" normalizeH="0" baseline="0" dirty="0" smtClean="0">
                <a:ln>
                  <a:noFill/>
                </a:ln>
                <a:solidFill>
                  <a:srgbClr val="000000"/>
                </a:solidFill>
                <a:effectLst/>
                <a:latin typeface="Lucida Handwriting" pitchFamily="66" charset="0"/>
                <a:cs typeface="Arial" pitchFamily="34" charset="0"/>
              </a:rPr>
              <a:t>Citizen Education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rPr>
              <a:t>Fire as a symbol in all faiths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rPr>
              <a:t>Rama and </a:t>
            </a:r>
            <a:r>
              <a:rPr kumimoji="0" lang="en-GB" altLang="en-US" sz="1000" b="0" i="0" u="none" strike="noStrike" cap="none" normalizeH="0" baseline="0" dirty="0" err="1" smtClean="0">
                <a:ln>
                  <a:noFill/>
                </a:ln>
                <a:solidFill>
                  <a:srgbClr val="000000"/>
                </a:solidFill>
                <a:effectLst/>
                <a:latin typeface="Lucida Handwriting" pitchFamily="66" charset="0"/>
                <a:cs typeface="Arial" pitchFamily="34" charset="0"/>
              </a:rPr>
              <a:t>Sita</a:t>
            </a:r>
            <a:r>
              <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rPr>
              <a:t>The Holy Spirit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rPr>
              <a:t>Advent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rPr>
              <a:t>Christmas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rPr>
              <a:t>Christingle and Candlemas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rPr>
              <a:t>Feelings and relationships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rPr>
              <a:t>Friendships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rgbClr val="000000"/>
                </a:solidFill>
                <a:effectLst/>
                <a:latin typeface="Lucida Handwriting" pitchFamily="66" charset="0"/>
                <a:cs typeface="Arial" pitchFamily="34" charset="0"/>
              </a:rPr>
              <a:t>Wisdom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 Box 10"/>
          <p:cNvSpPr txBox="1">
            <a:spLocks noChangeArrowheads="1"/>
          </p:cNvSpPr>
          <p:nvPr/>
        </p:nvSpPr>
        <p:spPr bwMode="auto">
          <a:xfrm>
            <a:off x="1954886" y="4509120"/>
            <a:ext cx="1889125" cy="1797050"/>
          </a:xfrm>
          <a:prstGeom prst="rect">
            <a:avLst/>
          </a:prstGeom>
          <a:solidFill>
            <a:srgbClr val="FDDDD0"/>
          </a:solidFill>
          <a:ln w="12700"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DBF5F9"/>
                  </a:outerShdw>
                </a:effectLst>
              </a14:hiddenEffects>
            </a:ext>
          </a:extLst>
        </p:spPr>
        <p:txBody>
          <a:bodyPr vert="horz" wrap="square" lIns="36195" tIns="36195" rIns="36195" bIns="36195"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200" b="1" i="0" u="sng" strike="noStrike" cap="none" normalizeH="0" baseline="0" smtClean="0">
                <a:ln>
                  <a:noFill/>
                </a:ln>
                <a:solidFill>
                  <a:srgbClr val="000000"/>
                </a:solidFill>
                <a:effectLst/>
                <a:latin typeface="Lucida Handwriting" pitchFamily="66" charset="0"/>
                <a:cs typeface="Arial" pitchFamily="34" charset="0"/>
              </a:rPr>
              <a:t>Physical Education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chemeClr val="tx1"/>
                </a:solidFill>
                <a:effectLst/>
                <a:latin typeface="Lucida Handwriting" pitchFamily="66" charset="0"/>
                <a:cs typeface="Arial" pitchFamily="34" charset="0"/>
              </a:rPr>
              <a:t>Physical Literacy </a:t>
            </a:r>
            <a:endParaRPr kumimoji="0" lang="en-GB" altLang="en-US" sz="1000" b="0" i="0" u="none" strike="noStrike" cap="none" normalizeH="0" baseline="0" smtClean="0">
              <a:ln>
                <a:noFill/>
              </a:ln>
              <a:solidFill>
                <a:srgbClr val="000000"/>
              </a:solidFill>
              <a:effectLst/>
              <a:latin typeface="Lucida Handwriting"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000" b="0" i="0" u="none" strike="noStrike" cap="none" normalizeH="0" baseline="0" smtClean="0">
              <a:ln>
                <a:noFill/>
              </a:ln>
              <a:solidFill>
                <a:srgbClr val="000000"/>
              </a:solidFill>
              <a:effectLst/>
              <a:latin typeface="Lucida Handwriting"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Lucida Handwriting" pitchFamily="66" charset="0"/>
                <a:cs typeface="Arial" pitchFamily="34" charset="0"/>
              </a:rPr>
              <a:t>Football (invasion games)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000" b="0" i="0" u="none" strike="noStrike" cap="none" normalizeH="0" baseline="0" smtClean="0">
              <a:ln>
                <a:noFill/>
              </a:ln>
              <a:solidFill>
                <a:srgbClr val="000000"/>
              </a:solidFill>
              <a:effectLst/>
              <a:latin typeface="Lucida Handwriting"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Lucida Handwriting" pitchFamily="66" charset="0"/>
                <a:cs typeface="Arial" pitchFamily="34" charset="0"/>
              </a:rPr>
              <a:t>Dance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28198" y="5407645"/>
            <a:ext cx="2333625" cy="11049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pic>
        <p:nvPicPr>
          <p:cNvPr id="1035"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813" y="5445745"/>
            <a:ext cx="1428750" cy="1066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pic>
        <p:nvPicPr>
          <p:cNvPr id="1037" name="Picture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62562" y="5398518"/>
            <a:ext cx="1123950" cy="1400175"/>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86" y="980728"/>
            <a:ext cx="8964488" cy="4785395"/>
          </a:xfrm>
        </p:spPr>
        <p:txBody>
          <a:bodyPr>
            <a:noAutofit/>
          </a:bodyPr>
          <a:lstStyle/>
          <a:p>
            <a:pPr lvl="0" algn="just"/>
            <a:r>
              <a:rPr lang="en-GB" sz="1800" dirty="0" smtClean="0">
                <a:solidFill>
                  <a:schemeClr val="bg1"/>
                </a:solidFill>
                <a:latin typeface="Comic Sans MS" pitchFamily="66" charset="0"/>
              </a:rPr>
              <a:t>Ideally please try to read everyday with your child.  This really makes such a difference to your child’s learning!</a:t>
            </a:r>
          </a:p>
          <a:p>
            <a:pPr lvl="0" algn="just"/>
            <a:endParaRPr lang="en-GB" sz="1800" dirty="0" smtClean="0">
              <a:solidFill>
                <a:schemeClr val="bg1"/>
              </a:solidFill>
              <a:latin typeface="Comic Sans MS" pitchFamily="66" charset="0"/>
            </a:endParaRPr>
          </a:p>
          <a:p>
            <a:pPr lvl="0" algn="just"/>
            <a:r>
              <a:rPr lang="en-GB" sz="1800" dirty="0" smtClean="0">
                <a:solidFill>
                  <a:schemeClr val="bg1"/>
                </a:solidFill>
                <a:latin typeface="Comic Sans MS" pitchFamily="66" charset="0"/>
              </a:rPr>
              <a:t>Everyday each class is reminded to change their reading books as and when needed.  We encourage them to do this independently and it would really benefit the children if parents reminded them too.</a:t>
            </a:r>
          </a:p>
          <a:p>
            <a:pPr lvl="0" algn="just"/>
            <a:endParaRPr lang="en-GB" sz="1800" dirty="0" smtClean="0">
              <a:solidFill>
                <a:schemeClr val="bg1"/>
              </a:solidFill>
              <a:latin typeface="Comic Sans MS" pitchFamily="66" charset="0"/>
            </a:endParaRPr>
          </a:p>
          <a:p>
            <a:pPr lvl="0" algn="just"/>
            <a:r>
              <a:rPr lang="en-GB" sz="1800" dirty="0" smtClean="0">
                <a:solidFill>
                  <a:schemeClr val="bg1"/>
                </a:solidFill>
                <a:latin typeface="Comic Sans MS" pitchFamily="66" charset="0"/>
              </a:rPr>
              <a:t>Please sign the Reading Record each time you read and add a comment if you wish.</a:t>
            </a:r>
          </a:p>
          <a:p>
            <a:pPr lvl="0" algn="just"/>
            <a:endParaRPr lang="en-GB" sz="1800" dirty="0">
              <a:solidFill>
                <a:schemeClr val="bg1"/>
              </a:solidFill>
              <a:latin typeface="Comic Sans MS" pitchFamily="66" charset="0"/>
            </a:endParaRPr>
          </a:p>
          <a:p>
            <a:pPr lvl="0" algn="just"/>
            <a:r>
              <a:rPr lang="en-GB" sz="1800" dirty="0" smtClean="0">
                <a:solidFill>
                  <a:schemeClr val="bg1"/>
                </a:solidFill>
                <a:latin typeface="Comic Sans MS" pitchFamily="66" charset="0"/>
              </a:rPr>
              <a:t>Reading is a vital part of the curriculum.  We read with your children everyday.  Throughout the week your child will participate class stories, Phonics, Guided Reading, Topic work, Independent Reading and one to one reading.</a:t>
            </a:r>
          </a:p>
          <a:p>
            <a:pPr lvl="0" algn="just"/>
            <a:endParaRPr lang="en-GB" sz="1800" dirty="0" smtClean="0">
              <a:solidFill>
                <a:schemeClr val="bg1"/>
              </a:solidFill>
              <a:latin typeface="Comic Sans MS" pitchFamily="66" charset="0"/>
            </a:endParaRPr>
          </a:p>
          <a:p>
            <a:pPr lvl="0" algn="just"/>
            <a:r>
              <a:rPr lang="en-GB" sz="1800" dirty="0" smtClean="0">
                <a:solidFill>
                  <a:schemeClr val="bg1"/>
                </a:solidFill>
                <a:latin typeface="Comic Sans MS" pitchFamily="66" charset="0"/>
              </a:rPr>
              <a:t>We aim to comment in your child’s Reading Record at least once a week.</a:t>
            </a:r>
          </a:p>
          <a:p>
            <a:pPr lvl="0" algn="just"/>
            <a:endParaRPr lang="en-GB" sz="1800" dirty="0">
              <a:solidFill>
                <a:schemeClr val="bg1"/>
              </a:solidFill>
              <a:latin typeface="Comic Sans MS" pitchFamily="66" charset="0"/>
            </a:endParaRPr>
          </a:p>
          <a:p>
            <a:pPr lvl="0" algn="just"/>
            <a:r>
              <a:rPr lang="en-GB" sz="1800" dirty="0" smtClean="0">
                <a:solidFill>
                  <a:schemeClr val="bg1"/>
                </a:solidFill>
                <a:latin typeface="Comic Sans MS" pitchFamily="66" charset="0"/>
              </a:rPr>
              <a:t>Spellings are stuck in the back of the Reading Records every week for you to practise with your child at home. Your child’s Teacher will advise you of the date of the spelling test.</a:t>
            </a:r>
          </a:p>
        </p:txBody>
      </p:sp>
      <p:sp>
        <p:nvSpPr>
          <p:cNvPr id="2" name="TextBox 1"/>
          <p:cNvSpPr txBox="1"/>
          <p:nvPr/>
        </p:nvSpPr>
        <p:spPr>
          <a:xfrm>
            <a:off x="1223729" y="260648"/>
            <a:ext cx="7272808" cy="584775"/>
          </a:xfrm>
          <a:prstGeom prst="rect">
            <a:avLst/>
          </a:prstGeom>
          <a:noFill/>
        </p:spPr>
        <p:txBody>
          <a:bodyPr wrap="square" rtlCol="0">
            <a:spAutoFit/>
          </a:bodyPr>
          <a:lstStyle/>
          <a:p>
            <a:pPr algn="ctr"/>
            <a:r>
              <a:rPr lang="en-US" sz="3200" b="1" dirty="0" smtClean="0">
                <a:solidFill>
                  <a:schemeClr val="bg1"/>
                </a:solidFill>
                <a:latin typeface="Comic Sans MS" panose="030F0702030302020204" pitchFamily="66" charset="0"/>
              </a:rPr>
              <a:t>Homework (Reading and Spelling)</a:t>
            </a:r>
            <a:endParaRPr lang="en-US" sz="3200" b="1" dirty="0">
              <a:solidFill>
                <a:schemeClr val="bg1"/>
              </a:solidFill>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420888"/>
            <a:ext cx="8229600" cy="1143000"/>
          </a:xfrm>
        </p:spPr>
        <p:txBody>
          <a:bodyPr>
            <a:noAutofit/>
          </a:bodyPr>
          <a:lstStyle/>
          <a:p>
            <a:pPr algn="l"/>
            <a:r>
              <a:rPr lang="en-US" sz="2400" dirty="0" smtClean="0">
                <a:solidFill>
                  <a:schemeClr val="bg1"/>
                </a:solidFill>
                <a:latin typeface="Comic Sans MS" pitchFamily="66" charset="0"/>
              </a:rPr>
              <a:t>Homework (Mathematics)</a:t>
            </a:r>
            <a:br>
              <a:rPr lang="en-US" sz="2400" dirty="0" smtClean="0">
                <a:solidFill>
                  <a:schemeClr val="bg1"/>
                </a:solidFill>
                <a:latin typeface="Comic Sans MS" pitchFamily="66" charset="0"/>
              </a:rPr>
            </a:br>
            <a:r>
              <a:rPr lang="en-US" sz="2400" dirty="0">
                <a:solidFill>
                  <a:schemeClr val="bg1"/>
                </a:solidFill>
                <a:latin typeface="Comic Sans MS" pitchFamily="66" charset="0"/>
              </a:rPr>
              <a:t/>
            </a:r>
            <a:br>
              <a:rPr lang="en-US" sz="2400" dirty="0">
                <a:solidFill>
                  <a:schemeClr val="bg1"/>
                </a:solidFill>
                <a:latin typeface="Comic Sans MS" pitchFamily="66" charset="0"/>
              </a:rPr>
            </a:br>
            <a:r>
              <a:rPr lang="en-US" sz="2400" dirty="0" smtClean="0">
                <a:solidFill>
                  <a:schemeClr val="bg1"/>
                </a:solidFill>
                <a:latin typeface="Comic Sans MS" pitchFamily="66" charset="0"/>
              </a:rPr>
              <a:t>Each child will be given a Maths Target Card with individual targets for them to practise at home.  We would welcome any comments by parents regarding their child’s learning.</a:t>
            </a:r>
            <a:br>
              <a:rPr lang="en-US" sz="2400" dirty="0" smtClean="0">
                <a:solidFill>
                  <a:schemeClr val="bg1"/>
                </a:solidFill>
                <a:latin typeface="Comic Sans MS" pitchFamily="66" charset="0"/>
              </a:rPr>
            </a:br>
            <a:r>
              <a:rPr lang="en-US" sz="2400" dirty="0" smtClean="0">
                <a:solidFill>
                  <a:schemeClr val="bg1"/>
                </a:solidFill>
                <a:latin typeface="Comic Sans MS" pitchFamily="66" charset="0"/>
              </a:rPr>
              <a:t/>
            </a:r>
            <a:br>
              <a:rPr lang="en-US" sz="2400" dirty="0" smtClean="0">
                <a:solidFill>
                  <a:schemeClr val="bg1"/>
                </a:solidFill>
                <a:latin typeface="Comic Sans MS" pitchFamily="66" charset="0"/>
              </a:rPr>
            </a:br>
            <a:r>
              <a:rPr lang="en-US" sz="2400" dirty="0" smtClean="0">
                <a:solidFill>
                  <a:schemeClr val="bg1"/>
                </a:solidFill>
                <a:latin typeface="Comic Sans MS" pitchFamily="66" charset="0"/>
              </a:rPr>
              <a:t>On a regular basis we will check if your child has met their target.  When the target is achieved 2 merit points and a sticker will be awarded.  Then the next target will be set.</a:t>
            </a:r>
            <a:endParaRPr lang="en-US" sz="2400"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TotalTime>
  <Words>513</Words>
  <Application>Microsoft Office PowerPoint</Application>
  <PresentationFormat>On-screen Show (4:3)</PresentationFormat>
  <Paragraphs>103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vt:lpstr>
      <vt:lpstr> Routine </vt:lpstr>
      <vt:lpstr>PowerPoint Presentation</vt:lpstr>
      <vt:lpstr>  </vt:lpstr>
      <vt:lpstr>PowerPoint Presentation</vt:lpstr>
      <vt:lpstr>Homework (Mathematics)  Each child will be given a Maths Target Card with individual targets for them to practise at home.  We would welcome any comments by parents regarding their child’s learning.  On a regular basis we will check if your child has met their target.  When the target is achieved 2 merit points and a sticker will be awarded.  Then the next target will be set.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Liza Baroni</dc:creator>
  <cp:lastModifiedBy>Liza Baroni</cp:lastModifiedBy>
  <cp:revision>32</cp:revision>
  <dcterms:created xsi:type="dcterms:W3CDTF">2014-06-18T19:51:08Z</dcterms:created>
  <dcterms:modified xsi:type="dcterms:W3CDTF">2016-09-07T15:33:09Z</dcterms:modified>
</cp:coreProperties>
</file>